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6"/>
  </p:notesMasterIdLst>
  <p:sldIdLst>
    <p:sldId id="281" r:id="rId5"/>
    <p:sldId id="552" r:id="rId6"/>
    <p:sldId id="553" r:id="rId7"/>
    <p:sldId id="548" r:id="rId8"/>
    <p:sldId id="402" r:id="rId9"/>
    <p:sldId id="549" r:id="rId10"/>
    <p:sldId id="567" r:id="rId11"/>
    <p:sldId id="551" r:id="rId12"/>
    <p:sldId id="561" r:id="rId13"/>
    <p:sldId id="564" r:id="rId14"/>
    <p:sldId id="568" r:id="rId15"/>
    <p:sldId id="569" r:id="rId16"/>
    <p:sldId id="570" r:id="rId17"/>
    <p:sldId id="560" r:id="rId18"/>
    <p:sldId id="556" r:id="rId19"/>
    <p:sldId id="557" r:id="rId20"/>
    <p:sldId id="559" r:id="rId21"/>
    <p:sldId id="554" r:id="rId22"/>
    <p:sldId id="541" r:id="rId23"/>
    <p:sldId id="565" r:id="rId24"/>
    <p:sldId id="56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ke, Laurie L" initials="PL" lastIdx="1" clrIdx="0">
    <p:extLst>
      <p:ext uri="{19B8F6BF-5375-455C-9EA6-DF929625EA0E}">
        <p15:presenceInfo xmlns:p15="http://schemas.microsoft.com/office/powerpoint/2012/main" userId="S::laurie.pike@novascotia.ca::8b7b7a10-bc77-4e2f-80ed-fa32f0e6b4e1" providerId="AD"/>
      </p:ext>
    </p:extLst>
  </p:cmAuthor>
  <p:cmAuthor id="2" name="Harlow, Caitlin" initials="HC" lastIdx="1" clrIdx="1">
    <p:extLst>
      <p:ext uri="{19B8F6BF-5375-455C-9EA6-DF929625EA0E}">
        <p15:presenceInfo xmlns:p15="http://schemas.microsoft.com/office/powerpoint/2012/main" userId="S::caitlin.harlow@novascotia.ca::461353d0-feca-4d59-9760-104533c3e0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B75935-11A9-4E61-8250-42ADBB526FFB}" v="7" dt="2021-03-25T15:55:15.565"/>
    <p1510:client id="{085143B4-52DA-4DE2-9472-86E9EB1A7744}" v="162" dt="2021-03-25T13:11:23.395"/>
    <p1510:client id="{2367A235-02D5-46A7-9754-ED3D0055BD6F}" v="7" dt="2021-03-25T17:35:30.875"/>
    <p1510:client id="{405D306B-6662-4277-A738-D758F5F9D988}" v="258" dt="2021-03-25T01:24:29.130"/>
    <p1510:client id="{416D0831-4C98-4EAC-A6E6-634C19342DD1}" v="8" dt="2021-03-24T14:34:24.034"/>
    <p1510:client id="{67C0E661-A6C1-4C30-9337-880B033050D6}" v="44" dt="2021-03-24T14:30:35.709"/>
    <p1510:client id="{7B6E22A4-14BF-48F1-94DC-E59E3C35B54D}" v="2" dt="2021-03-25T14:51:53.870"/>
    <p1510:client id="{7F91C799-3F4A-47E1-86CA-34C9185C3F51}" v="1" dt="2021-04-08T14:42:09.899"/>
    <p1510:client id="{865C88CA-47B3-47F5-A3FA-315B87F704D5}" v="4" dt="2021-03-24T13:50:36.491"/>
    <p1510:client id="{8C3E0847-0044-44FA-8BD9-9B834168544A}" v="10" dt="2021-03-25T16:02:07.923"/>
    <p1510:client id="{992B37EE-79D5-4AB2-9C35-BEE5169088C8}" v="3" dt="2021-03-24T14:16:49.193"/>
    <p1510:client id="{A0AFE6EA-EA88-4C97-84FB-69A3AC140FE3}" v="27" dt="2021-04-08T15:07:56.262"/>
    <p1510:client id="{A6F12339-5A7A-4C77-8E23-46B7BACB9EBD}" v="13" dt="2021-04-08T15:44:57.599"/>
    <p1510:client id="{B78381B4-3734-4D8B-8956-EE33069317E4}" v="1" dt="2021-03-24T11:54:09.372"/>
    <p1510:client id="{DB80799D-478A-42BD-9884-6062DF1CCE11}" v="203" dt="2021-03-24T11:50:50.253"/>
    <p1510:client id="{DC6728D7-4699-4E0E-BEE6-9C8662EDD7FB}" v="10" dt="2021-04-08T17:39:31.996"/>
    <p1510:client id="{E1BE0710-FCEA-4263-A19F-20688F0A7269}" v="659" dt="2021-03-24T14:09:46.6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ling, Heidi" userId="S::heidi.darling@novascotia.ca::ecc54c5c-219a-4548-a206-a7b147db3ba3" providerId="AD" clId="Web-{A0AFE6EA-EA88-4C97-84FB-69A3AC140FE3}"/>
    <pc:docChg chg="modSld">
      <pc:chgData name="Darling, Heidi" userId="S::heidi.darling@novascotia.ca::ecc54c5c-219a-4548-a206-a7b147db3ba3" providerId="AD" clId="Web-{A0AFE6EA-EA88-4C97-84FB-69A3AC140FE3}" dt="2021-04-08T15:07:55.669" v="14" actId="20577"/>
      <pc:docMkLst>
        <pc:docMk/>
      </pc:docMkLst>
      <pc:sldChg chg="modSp">
        <pc:chgData name="Darling, Heidi" userId="S::heidi.darling@novascotia.ca::ecc54c5c-219a-4548-a206-a7b147db3ba3" providerId="AD" clId="Web-{A0AFE6EA-EA88-4C97-84FB-69A3AC140FE3}" dt="2021-04-08T15:07:55.669" v="14" actId="20577"/>
        <pc:sldMkLst>
          <pc:docMk/>
          <pc:sldMk cId="2601421004" sldId="549"/>
        </pc:sldMkLst>
        <pc:spChg chg="mod">
          <ac:chgData name="Darling, Heidi" userId="S::heidi.darling@novascotia.ca::ecc54c5c-219a-4548-a206-a7b147db3ba3" providerId="AD" clId="Web-{A0AFE6EA-EA88-4C97-84FB-69A3AC140FE3}" dt="2021-04-08T15:07:55.669" v="14" actId="20577"/>
          <ac:spMkLst>
            <pc:docMk/>
            <pc:sldMk cId="2601421004" sldId="549"/>
            <ac:spMk id="5" creationId="{D315F83A-1904-4EF8-B2F1-2F4D9D530AEA}"/>
          </ac:spMkLst>
        </pc:spChg>
      </pc:sldChg>
    </pc:docChg>
  </pc:docChgLst>
  <pc:docChgLst>
    <pc:chgData name="Alderson, Neal T" userId="S::neal.alderson@novascotia.ca::58a5aaf7-82da-4d56-aaf8-0dde0e52ef23" providerId="AD" clId="Web-{DC6728D7-4699-4E0E-BEE6-9C8662EDD7FB}"/>
    <pc:docChg chg="delSld modSld">
      <pc:chgData name="Alderson, Neal T" userId="S::neal.alderson@novascotia.ca::58a5aaf7-82da-4d56-aaf8-0dde0e52ef23" providerId="AD" clId="Web-{DC6728D7-4699-4E0E-BEE6-9C8662EDD7FB}" dt="2021-04-08T17:39:30.965" v="8" actId="20577"/>
      <pc:docMkLst>
        <pc:docMk/>
      </pc:docMkLst>
      <pc:sldChg chg="modSp">
        <pc:chgData name="Alderson, Neal T" userId="S::neal.alderson@novascotia.ca::58a5aaf7-82da-4d56-aaf8-0dde0e52ef23" providerId="AD" clId="Web-{DC6728D7-4699-4E0E-BEE6-9C8662EDD7FB}" dt="2021-04-08T17:39:30.965" v="8" actId="20577"/>
        <pc:sldMkLst>
          <pc:docMk/>
          <pc:sldMk cId="2211275537" sldId="552"/>
        </pc:sldMkLst>
        <pc:spChg chg="mod">
          <ac:chgData name="Alderson, Neal T" userId="S::neal.alderson@novascotia.ca::58a5aaf7-82da-4d56-aaf8-0dde0e52ef23" providerId="AD" clId="Web-{DC6728D7-4699-4E0E-BEE6-9C8662EDD7FB}" dt="2021-04-08T17:39:30.965" v="8" actId="20577"/>
          <ac:spMkLst>
            <pc:docMk/>
            <pc:sldMk cId="2211275537" sldId="552"/>
            <ac:spMk id="2" creationId="{886427F2-76D8-4CEB-A8CC-F2B88ACF9059}"/>
          </ac:spMkLst>
        </pc:spChg>
      </pc:sldChg>
      <pc:sldChg chg="del">
        <pc:chgData name="Alderson, Neal T" userId="S::neal.alderson@novascotia.ca::58a5aaf7-82da-4d56-aaf8-0dde0e52ef23" providerId="AD" clId="Web-{DC6728D7-4699-4E0E-BEE6-9C8662EDD7FB}" dt="2021-04-08T17:38:01.850" v="0"/>
        <pc:sldMkLst>
          <pc:docMk/>
          <pc:sldMk cId="1053209389" sldId="563"/>
        </pc:sldMkLst>
      </pc:sldChg>
    </pc:docChg>
  </pc:docChgLst>
  <pc:docChgLst>
    <pc:chgData name="MacDougall, Stephen" userId="S::stephen.macdougall@novascotia.ca::9a67e8aa-35ef-4c59-b95f-32ac44c60bf1" providerId="AD" clId="Web-{A6F12339-5A7A-4C77-8E23-46B7BACB9EBD}"/>
    <pc:docChg chg="modSld">
      <pc:chgData name="MacDougall, Stephen" userId="S::stephen.macdougall@novascotia.ca::9a67e8aa-35ef-4c59-b95f-32ac44c60bf1" providerId="AD" clId="Web-{A6F12339-5A7A-4C77-8E23-46B7BACB9EBD}" dt="2021-04-08T15:44:57.599" v="12" actId="20577"/>
      <pc:docMkLst>
        <pc:docMk/>
      </pc:docMkLst>
      <pc:sldChg chg="modSp">
        <pc:chgData name="MacDougall, Stephen" userId="S::stephen.macdougall@novascotia.ca::9a67e8aa-35ef-4c59-b95f-32ac44c60bf1" providerId="AD" clId="Web-{A6F12339-5A7A-4C77-8E23-46B7BACB9EBD}" dt="2021-04-08T15:44:57.599" v="12" actId="20577"/>
        <pc:sldMkLst>
          <pc:docMk/>
          <pc:sldMk cId="3073019856" sldId="567"/>
        </pc:sldMkLst>
        <pc:spChg chg="mod">
          <ac:chgData name="MacDougall, Stephen" userId="S::stephen.macdougall@novascotia.ca::9a67e8aa-35ef-4c59-b95f-32ac44c60bf1" providerId="AD" clId="Web-{A6F12339-5A7A-4C77-8E23-46B7BACB9EBD}" dt="2021-04-08T15:44:57.599" v="12" actId="20577"/>
          <ac:spMkLst>
            <pc:docMk/>
            <pc:sldMk cId="3073019856" sldId="567"/>
            <ac:spMk id="3" creationId="{3D583617-AE0F-4A54-B01E-906B7048AE59}"/>
          </ac:spMkLst>
        </pc:spChg>
      </pc:sldChg>
      <pc:sldChg chg="modSp">
        <pc:chgData name="MacDougall, Stephen" userId="S::stephen.macdougall@novascotia.ca::9a67e8aa-35ef-4c59-b95f-32ac44c60bf1" providerId="AD" clId="Web-{A6F12339-5A7A-4C77-8E23-46B7BACB9EBD}" dt="2021-04-08T14:34:42.011" v="2" actId="20577"/>
        <pc:sldMkLst>
          <pc:docMk/>
          <pc:sldMk cId="1567653150" sldId="569"/>
        </pc:sldMkLst>
        <pc:spChg chg="mod">
          <ac:chgData name="MacDougall, Stephen" userId="S::stephen.macdougall@novascotia.ca::9a67e8aa-35ef-4c59-b95f-32ac44c60bf1" providerId="AD" clId="Web-{A6F12339-5A7A-4C77-8E23-46B7BACB9EBD}" dt="2021-04-08T14:34:42.011" v="2" actId="20577"/>
          <ac:spMkLst>
            <pc:docMk/>
            <pc:sldMk cId="1567653150" sldId="569"/>
            <ac:spMk id="3" creationId="{E335D2E0-9317-49E3-AEE4-D713622A7FF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06FB71-9606-4940-A5A7-614C9B32BB1E}" type="doc">
      <dgm:prSet loTypeId="urn:microsoft.com/office/officeart/2005/8/layout/radial3" loCatId="relationship" qsTypeId="urn:microsoft.com/office/officeart/2005/8/quickstyle/simple1" qsCatId="simple" csTypeId="urn:microsoft.com/office/officeart/2005/8/colors/accent1_5" csCatId="accent1" phldr="1"/>
      <dgm:spPr/>
      <dgm:t>
        <a:bodyPr/>
        <a:lstStyle/>
        <a:p>
          <a:endParaRPr lang="en-CA"/>
        </a:p>
      </dgm:t>
    </dgm:pt>
    <dgm:pt modelId="{DD6DBF42-D4F4-423E-B81F-339987D1F94A}">
      <dgm:prSet phldrT="[Text]" custT="1"/>
      <dgm:spPr/>
      <dgm:t>
        <a:bodyPr/>
        <a:lstStyle/>
        <a:p>
          <a:pPr algn="ctr"/>
          <a:r>
            <a:rPr lang="en-CA" sz="1800" b="0">
              <a:latin typeface="Open Sans" panose="020B0606030504020204"/>
            </a:rPr>
            <a:t>Socially and economically beneficial - diverse calendar of authentic NS events, leaving legacy of growth for culture and sport.</a:t>
          </a:r>
        </a:p>
      </dgm:t>
    </dgm:pt>
    <dgm:pt modelId="{1B70CC27-2D75-41BF-9F27-1C944314F3E0}" type="parTrans" cxnId="{13063157-2436-40EE-868F-CDDBB251A9F4}">
      <dgm:prSet/>
      <dgm:spPr/>
      <dgm:t>
        <a:bodyPr/>
        <a:lstStyle/>
        <a:p>
          <a:pPr algn="ctr"/>
          <a:endParaRPr lang="en-CA"/>
        </a:p>
      </dgm:t>
    </dgm:pt>
    <dgm:pt modelId="{226C314F-D8B2-4192-AED5-3CB305B09FEC}" type="sibTrans" cxnId="{13063157-2436-40EE-868F-CDDBB251A9F4}">
      <dgm:prSet/>
      <dgm:spPr/>
      <dgm:t>
        <a:bodyPr/>
        <a:lstStyle/>
        <a:p>
          <a:pPr algn="ctr"/>
          <a:endParaRPr lang="en-CA"/>
        </a:p>
      </dgm:t>
    </dgm:pt>
    <dgm:pt modelId="{01CB83FC-9926-4D73-A62C-83B5E54D0620}">
      <dgm:prSet phldrT="[Text]" custT="1"/>
      <dgm:spPr/>
      <dgm:t>
        <a:bodyPr/>
        <a:lstStyle/>
        <a:p>
          <a:pPr algn="ctr"/>
          <a:r>
            <a:rPr lang="en-CA" sz="1600">
              <a:latin typeface="Open Sans" panose="020B0606030504020204"/>
            </a:rPr>
            <a:t>Funding Themes</a:t>
          </a:r>
        </a:p>
      </dgm:t>
    </dgm:pt>
    <dgm:pt modelId="{B1774A02-7323-4E29-948A-DACE75A8C13F}" type="parTrans" cxnId="{5D9119AB-7078-4FB0-B775-432682EBFBF9}">
      <dgm:prSet/>
      <dgm:spPr/>
      <dgm:t>
        <a:bodyPr/>
        <a:lstStyle/>
        <a:p>
          <a:pPr algn="ctr"/>
          <a:endParaRPr lang="en-CA"/>
        </a:p>
      </dgm:t>
    </dgm:pt>
    <dgm:pt modelId="{8128A24E-EDB6-47AB-AF88-C09A7A11FCAE}" type="sibTrans" cxnId="{5D9119AB-7078-4FB0-B775-432682EBFBF9}">
      <dgm:prSet/>
      <dgm:spPr/>
      <dgm:t>
        <a:bodyPr/>
        <a:lstStyle/>
        <a:p>
          <a:pPr algn="ctr"/>
          <a:endParaRPr lang="en-CA"/>
        </a:p>
      </dgm:t>
    </dgm:pt>
    <dgm:pt modelId="{2D93B7DA-A98B-4F7A-A65E-B666FB1E70D3}">
      <dgm:prSet phldrT="[Text]" custT="1"/>
      <dgm:spPr/>
      <dgm:t>
        <a:bodyPr/>
        <a:lstStyle/>
        <a:p>
          <a:pPr algn="ctr"/>
          <a:r>
            <a:rPr lang="en-CA" sz="1500">
              <a:latin typeface="Open Sans" panose="020B0606030504020204"/>
            </a:rPr>
            <a:t>Event Environment</a:t>
          </a:r>
        </a:p>
      </dgm:t>
    </dgm:pt>
    <dgm:pt modelId="{661B289E-01A0-4AF9-9DC0-C17DB3E9522C}" type="parTrans" cxnId="{7528F4D8-BD69-4C45-A0C8-9156AE9D8BBC}">
      <dgm:prSet/>
      <dgm:spPr/>
      <dgm:t>
        <a:bodyPr/>
        <a:lstStyle/>
        <a:p>
          <a:pPr algn="ctr"/>
          <a:endParaRPr lang="en-CA"/>
        </a:p>
      </dgm:t>
    </dgm:pt>
    <dgm:pt modelId="{1F0BDAEA-3A8C-4C5D-8170-9E9318F1A310}" type="sibTrans" cxnId="{7528F4D8-BD69-4C45-A0C8-9156AE9D8BBC}">
      <dgm:prSet/>
      <dgm:spPr/>
      <dgm:t>
        <a:bodyPr/>
        <a:lstStyle/>
        <a:p>
          <a:pPr algn="ctr"/>
          <a:endParaRPr lang="en-CA"/>
        </a:p>
      </dgm:t>
    </dgm:pt>
    <dgm:pt modelId="{2C1D97C3-F399-4C89-93D4-133329A6745F}">
      <dgm:prSet phldrT="[Text]" custT="1"/>
      <dgm:spPr/>
      <dgm:t>
        <a:bodyPr/>
        <a:lstStyle/>
        <a:p>
          <a:pPr algn="ctr"/>
          <a:r>
            <a:rPr lang="en-CA" sz="1600">
              <a:latin typeface="Open Sans" panose="020B0606030504020204"/>
            </a:rPr>
            <a:t>Education and Capacity Building</a:t>
          </a:r>
        </a:p>
      </dgm:t>
    </dgm:pt>
    <dgm:pt modelId="{FC7E8AF3-97F5-4B17-8661-BD5C3E8BCAD3}" type="parTrans" cxnId="{097D04D3-188D-4C2D-8D5D-C769F468C5CB}">
      <dgm:prSet/>
      <dgm:spPr/>
      <dgm:t>
        <a:bodyPr/>
        <a:lstStyle/>
        <a:p>
          <a:pPr algn="ctr"/>
          <a:endParaRPr lang="en-CA"/>
        </a:p>
      </dgm:t>
    </dgm:pt>
    <dgm:pt modelId="{F89F4BB9-7117-4DE9-A89E-A52088646004}" type="sibTrans" cxnId="{097D04D3-188D-4C2D-8D5D-C769F468C5CB}">
      <dgm:prSet/>
      <dgm:spPr/>
      <dgm:t>
        <a:bodyPr/>
        <a:lstStyle/>
        <a:p>
          <a:pPr algn="ctr"/>
          <a:endParaRPr lang="en-CA"/>
        </a:p>
      </dgm:t>
    </dgm:pt>
    <dgm:pt modelId="{A1090864-442D-4C1E-9C3E-55381917609E}">
      <dgm:prSet phldrT="[Text]" custT="1"/>
      <dgm:spPr/>
      <dgm:t>
        <a:bodyPr/>
        <a:lstStyle/>
        <a:p>
          <a:pPr algn="ctr"/>
          <a:r>
            <a:rPr lang="en-CA" sz="1600">
              <a:latin typeface="Open Sans" panose="020B0606030504020204"/>
            </a:rPr>
            <a:t>Measurement</a:t>
          </a:r>
        </a:p>
      </dgm:t>
    </dgm:pt>
    <dgm:pt modelId="{C614FB5F-EF93-42EF-A430-82BAAFBBF433}" type="parTrans" cxnId="{49BF1DDE-99F4-4B98-83BA-089466CFAF05}">
      <dgm:prSet/>
      <dgm:spPr/>
      <dgm:t>
        <a:bodyPr/>
        <a:lstStyle/>
        <a:p>
          <a:pPr algn="ctr"/>
          <a:endParaRPr lang="en-CA"/>
        </a:p>
      </dgm:t>
    </dgm:pt>
    <dgm:pt modelId="{66FC7C2B-508D-4EF1-8BF0-D3F7806B2B89}" type="sibTrans" cxnId="{49BF1DDE-99F4-4B98-83BA-089466CFAF05}">
      <dgm:prSet/>
      <dgm:spPr/>
      <dgm:t>
        <a:bodyPr/>
        <a:lstStyle/>
        <a:p>
          <a:pPr algn="ctr"/>
          <a:endParaRPr lang="en-CA"/>
        </a:p>
      </dgm:t>
    </dgm:pt>
    <dgm:pt modelId="{B0505229-E958-461B-A96E-AF2C6A1D471E}">
      <dgm:prSet custT="1"/>
      <dgm:spPr/>
      <dgm:t>
        <a:bodyPr/>
        <a:lstStyle/>
        <a:p>
          <a:pPr algn="ctr"/>
          <a:r>
            <a:rPr lang="en-CA" sz="1600">
              <a:latin typeface="Open Sans" panose="020B0606030504020204"/>
            </a:rPr>
            <a:t>Legacy</a:t>
          </a:r>
        </a:p>
      </dgm:t>
    </dgm:pt>
    <dgm:pt modelId="{18917DFA-0E26-4B2B-AD61-AE7A5BCD05C3}" type="parTrans" cxnId="{80107391-52FE-414B-8CC5-5EBE2BBC3E50}">
      <dgm:prSet/>
      <dgm:spPr/>
      <dgm:t>
        <a:bodyPr/>
        <a:lstStyle/>
        <a:p>
          <a:pPr algn="ctr"/>
          <a:endParaRPr lang="en-CA"/>
        </a:p>
      </dgm:t>
    </dgm:pt>
    <dgm:pt modelId="{DFA73799-9575-4C93-87E1-FB4C4AF68F67}" type="sibTrans" cxnId="{80107391-52FE-414B-8CC5-5EBE2BBC3E50}">
      <dgm:prSet/>
      <dgm:spPr/>
      <dgm:t>
        <a:bodyPr/>
        <a:lstStyle/>
        <a:p>
          <a:pPr algn="ctr"/>
          <a:endParaRPr lang="en-CA"/>
        </a:p>
      </dgm:t>
    </dgm:pt>
    <dgm:pt modelId="{81BA8ED8-B31F-4516-ACB7-03AAFC44DECF}">
      <dgm:prSet custT="1"/>
      <dgm:spPr/>
      <dgm:t>
        <a:bodyPr/>
        <a:lstStyle/>
        <a:p>
          <a:pPr algn="ctr"/>
          <a:r>
            <a:rPr lang="en-CA" sz="1700">
              <a:latin typeface="Open Sans" panose="020B0606030504020204"/>
            </a:rPr>
            <a:t>Positioning Nova Scotia</a:t>
          </a:r>
        </a:p>
      </dgm:t>
    </dgm:pt>
    <dgm:pt modelId="{CA16B127-E04E-4CFD-82E8-F7BC3DF577D5}" type="parTrans" cxnId="{C757069A-3C89-413D-AF2D-D10FCAEDEDA7}">
      <dgm:prSet/>
      <dgm:spPr/>
      <dgm:t>
        <a:bodyPr/>
        <a:lstStyle/>
        <a:p>
          <a:pPr algn="ctr"/>
          <a:endParaRPr lang="en-CA"/>
        </a:p>
      </dgm:t>
    </dgm:pt>
    <dgm:pt modelId="{C602C276-F03A-4304-8B37-68A786AC2284}" type="sibTrans" cxnId="{C757069A-3C89-413D-AF2D-D10FCAEDEDA7}">
      <dgm:prSet/>
      <dgm:spPr/>
      <dgm:t>
        <a:bodyPr/>
        <a:lstStyle/>
        <a:p>
          <a:pPr algn="ctr"/>
          <a:endParaRPr lang="en-CA"/>
        </a:p>
      </dgm:t>
    </dgm:pt>
    <dgm:pt modelId="{955133C4-1357-4D26-AEAC-0E11C4C0F7FC}" type="pres">
      <dgm:prSet presAssocID="{6D06FB71-9606-4940-A5A7-614C9B32BB1E}" presName="composite" presStyleCnt="0">
        <dgm:presLayoutVars>
          <dgm:chMax val="1"/>
          <dgm:dir/>
          <dgm:resizeHandles val="exact"/>
        </dgm:presLayoutVars>
      </dgm:prSet>
      <dgm:spPr/>
    </dgm:pt>
    <dgm:pt modelId="{88F05D9F-C2A7-4D7A-8856-F4906E66E7DA}" type="pres">
      <dgm:prSet presAssocID="{6D06FB71-9606-4940-A5A7-614C9B32BB1E}" presName="radial" presStyleCnt="0">
        <dgm:presLayoutVars>
          <dgm:animLvl val="ctr"/>
        </dgm:presLayoutVars>
      </dgm:prSet>
      <dgm:spPr/>
    </dgm:pt>
    <dgm:pt modelId="{E62C1B94-5376-4B5B-B691-DEE507215814}" type="pres">
      <dgm:prSet presAssocID="{DD6DBF42-D4F4-423E-B81F-339987D1F94A}" presName="centerShape" presStyleLbl="vennNode1" presStyleIdx="0" presStyleCnt="7"/>
      <dgm:spPr/>
    </dgm:pt>
    <dgm:pt modelId="{2C647C3D-432E-4BBB-AF2D-C94935EF1A2C}" type="pres">
      <dgm:prSet presAssocID="{01CB83FC-9926-4D73-A62C-83B5E54D0620}" presName="node" presStyleLbl="vennNode1" presStyleIdx="1" presStyleCnt="7" custScaleX="117824" custScaleY="87632">
        <dgm:presLayoutVars>
          <dgm:bulletEnabled val="1"/>
        </dgm:presLayoutVars>
      </dgm:prSet>
      <dgm:spPr/>
    </dgm:pt>
    <dgm:pt modelId="{178BE0AA-F380-4220-83B0-4FCF6EE26E68}" type="pres">
      <dgm:prSet presAssocID="{2D93B7DA-A98B-4F7A-A65E-B666FB1E70D3}" presName="node" presStyleLbl="vennNode1" presStyleIdx="2" presStyleCnt="7" custScaleX="123177" custScaleY="90277" custRadScaleRad="104554" custRadScaleInc="5490">
        <dgm:presLayoutVars>
          <dgm:bulletEnabled val="1"/>
        </dgm:presLayoutVars>
      </dgm:prSet>
      <dgm:spPr/>
    </dgm:pt>
    <dgm:pt modelId="{DFFE5CC0-4E8F-4239-9507-727E191A5242}" type="pres">
      <dgm:prSet presAssocID="{2C1D97C3-F399-4C89-93D4-133329A6745F}" presName="node" presStyleLbl="vennNode1" presStyleIdx="3" presStyleCnt="7" custScaleX="118079" custScaleY="86412" custRadScaleRad="107933" custRadScaleInc="-4786">
        <dgm:presLayoutVars>
          <dgm:bulletEnabled val="1"/>
        </dgm:presLayoutVars>
      </dgm:prSet>
      <dgm:spPr/>
    </dgm:pt>
    <dgm:pt modelId="{C7EC45AF-CA19-4373-8F81-EF00F7C5C24B}" type="pres">
      <dgm:prSet presAssocID="{A1090864-442D-4C1E-9C3E-55381917609E}" presName="node" presStyleLbl="vennNode1" presStyleIdx="4" presStyleCnt="7" custScaleX="138466" custScaleY="83908">
        <dgm:presLayoutVars>
          <dgm:bulletEnabled val="1"/>
        </dgm:presLayoutVars>
      </dgm:prSet>
      <dgm:spPr/>
    </dgm:pt>
    <dgm:pt modelId="{11B50D30-027D-42AE-BC5E-A8582E3A7689}" type="pres">
      <dgm:prSet presAssocID="{B0505229-E958-461B-A96E-AF2C6A1D471E}" presName="node" presStyleLbl="vennNode1" presStyleIdx="5" presStyleCnt="7" custScaleX="115841" custScaleY="81387" custRadScaleRad="108249" custRadScaleInc="7851">
        <dgm:presLayoutVars>
          <dgm:bulletEnabled val="1"/>
        </dgm:presLayoutVars>
      </dgm:prSet>
      <dgm:spPr/>
    </dgm:pt>
    <dgm:pt modelId="{91FACECB-625A-471E-AE2A-3B5F9ABB20B3}" type="pres">
      <dgm:prSet presAssocID="{81BA8ED8-B31F-4516-ACB7-03AAFC44DECF}" presName="node" presStyleLbl="vennNode1" presStyleIdx="6" presStyleCnt="7" custScaleX="116577" custScaleY="89068" custRadScaleRad="101341" custRadScaleInc="2146">
        <dgm:presLayoutVars>
          <dgm:bulletEnabled val="1"/>
        </dgm:presLayoutVars>
      </dgm:prSet>
      <dgm:spPr/>
    </dgm:pt>
  </dgm:ptLst>
  <dgm:cxnLst>
    <dgm:cxn modelId="{176FB70F-1880-45C7-8D5A-1794BCE70C73}" type="presOf" srcId="{DD6DBF42-D4F4-423E-B81F-339987D1F94A}" destId="{E62C1B94-5376-4B5B-B691-DEE507215814}" srcOrd="0" destOrd="0" presId="urn:microsoft.com/office/officeart/2005/8/layout/radial3"/>
    <dgm:cxn modelId="{82632418-A490-4C66-B53B-12853F3D481E}" type="presOf" srcId="{2D93B7DA-A98B-4F7A-A65E-B666FB1E70D3}" destId="{178BE0AA-F380-4220-83B0-4FCF6EE26E68}" srcOrd="0" destOrd="0" presId="urn:microsoft.com/office/officeart/2005/8/layout/radial3"/>
    <dgm:cxn modelId="{0C4D3725-C60D-4B33-AC3B-AC4DE8B32304}" type="presOf" srcId="{6D06FB71-9606-4940-A5A7-614C9B32BB1E}" destId="{955133C4-1357-4D26-AEAC-0E11C4C0F7FC}" srcOrd="0" destOrd="0" presId="urn:microsoft.com/office/officeart/2005/8/layout/radial3"/>
    <dgm:cxn modelId="{D9C32973-EE24-4860-9FA6-FD0025E2C6D2}" type="presOf" srcId="{2C1D97C3-F399-4C89-93D4-133329A6745F}" destId="{DFFE5CC0-4E8F-4239-9507-727E191A5242}" srcOrd="0" destOrd="0" presId="urn:microsoft.com/office/officeart/2005/8/layout/radial3"/>
    <dgm:cxn modelId="{13063157-2436-40EE-868F-CDDBB251A9F4}" srcId="{6D06FB71-9606-4940-A5A7-614C9B32BB1E}" destId="{DD6DBF42-D4F4-423E-B81F-339987D1F94A}" srcOrd="0" destOrd="0" parTransId="{1B70CC27-2D75-41BF-9F27-1C944314F3E0}" sibTransId="{226C314F-D8B2-4192-AED5-3CB305B09FEC}"/>
    <dgm:cxn modelId="{98FE5D85-54C1-46A0-8700-93569D6BAE07}" type="presOf" srcId="{01CB83FC-9926-4D73-A62C-83B5E54D0620}" destId="{2C647C3D-432E-4BBB-AF2D-C94935EF1A2C}" srcOrd="0" destOrd="0" presId="urn:microsoft.com/office/officeart/2005/8/layout/radial3"/>
    <dgm:cxn modelId="{80107391-52FE-414B-8CC5-5EBE2BBC3E50}" srcId="{DD6DBF42-D4F4-423E-B81F-339987D1F94A}" destId="{B0505229-E958-461B-A96E-AF2C6A1D471E}" srcOrd="4" destOrd="0" parTransId="{18917DFA-0E26-4B2B-AD61-AE7A5BCD05C3}" sibTransId="{DFA73799-9575-4C93-87E1-FB4C4AF68F67}"/>
    <dgm:cxn modelId="{C757069A-3C89-413D-AF2D-D10FCAEDEDA7}" srcId="{DD6DBF42-D4F4-423E-B81F-339987D1F94A}" destId="{81BA8ED8-B31F-4516-ACB7-03AAFC44DECF}" srcOrd="5" destOrd="0" parTransId="{CA16B127-E04E-4CFD-82E8-F7BC3DF577D5}" sibTransId="{C602C276-F03A-4304-8B37-68A786AC2284}"/>
    <dgm:cxn modelId="{5D9119AB-7078-4FB0-B775-432682EBFBF9}" srcId="{DD6DBF42-D4F4-423E-B81F-339987D1F94A}" destId="{01CB83FC-9926-4D73-A62C-83B5E54D0620}" srcOrd="0" destOrd="0" parTransId="{B1774A02-7323-4E29-948A-DACE75A8C13F}" sibTransId="{8128A24E-EDB6-47AB-AF88-C09A7A11FCAE}"/>
    <dgm:cxn modelId="{017FFEBB-BF85-4D75-B4F6-60CC24732C27}" type="presOf" srcId="{81BA8ED8-B31F-4516-ACB7-03AAFC44DECF}" destId="{91FACECB-625A-471E-AE2A-3B5F9ABB20B3}" srcOrd="0" destOrd="0" presId="urn:microsoft.com/office/officeart/2005/8/layout/radial3"/>
    <dgm:cxn modelId="{814795D2-F50B-4E35-B91D-381FF6B20185}" type="presOf" srcId="{B0505229-E958-461B-A96E-AF2C6A1D471E}" destId="{11B50D30-027D-42AE-BC5E-A8582E3A7689}" srcOrd="0" destOrd="0" presId="urn:microsoft.com/office/officeart/2005/8/layout/radial3"/>
    <dgm:cxn modelId="{097D04D3-188D-4C2D-8D5D-C769F468C5CB}" srcId="{DD6DBF42-D4F4-423E-B81F-339987D1F94A}" destId="{2C1D97C3-F399-4C89-93D4-133329A6745F}" srcOrd="2" destOrd="0" parTransId="{FC7E8AF3-97F5-4B17-8661-BD5C3E8BCAD3}" sibTransId="{F89F4BB9-7117-4DE9-A89E-A52088646004}"/>
    <dgm:cxn modelId="{7528F4D8-BD69-4C45-A0C8-9156AE9D8BBC}" srcId="{DD6DBF42-D4F4-423E-B81F-339987D1F94A}" destId="{2D93B7DA-A98B-4F7A-A65E-B666FB1E70D3}" srcOrd="1" destOrd="0" parTransId="{661B289E-01A0-4AF9-9DC0-C17DB3E9522C}" sibTransId="{1F0BDAEA-3A8C-4C5D-8170-9E9318F1A310}"/>
    <dgm:cxn modelId="{49BF1DDE-99F4-4B98-83BA-089466CFAF05}" srcId="{DD6DBF42-D4F4-423E-B81F-339987D1F94A}" destId="{A1090864-442D-4C1E-9C3E-55381917609E}" srcOrd="3" destOrd="0" parTransId="{C614FB5F-EF93-42EF-A430-82BAAFBBF433}" sibTransId="{66FC7C2B-508D-4EF1-8BF0-D3F7806B2B89}"/>
    <dgm:cxn modelId="{BB71E1DF-337F-4411-B7F1-D6F37558B975}" type="presOf" srcId="{A1090864-442D-4C1E-9C3E-55381917609E}" destId="{C7EC45AF-CA19-4373-8F81-EF00F7C5C24B}" srcOrd="0" destOrd="0" presId="urn:microsoft.com/office/officeart/2005/8/layout/radial3"/>
    <dgm:cxn modelId="{7D28D54D-246A-4B97-9F21-0A73D2F47505}" type="presParOf" srcId="{955133C4-1357-4D26-AEAC-0E11C4C0F7FC}" destId="{88F05D9F-C2A7-4D7A-8856-F4906E66E7DA}" srcOrd="0" destOrd="0" presId="urn:microsoft.com/office/officeart/2005/8/layout/radial3"/>
    <dgm:cxn modelId="{A412E5F6-DD32-471C-AA9A-6D1633B7A32B}" type="presParOf" srcId="{88F05D9F-C2A7-4D7A-8856-F4906E66E7DA}" destId="{E62C1B94-5376-4B5B-B691-DEE507215814}" srcOrd="0" destOrd="0" presId="urn:microsoft.com/office/officeart/2005/8/layout/radial3"/>
    <dgm:cxn modelId="{B702E01F-ADEE-4FA9-9F4E-1A632484A4B5}" type="presParOf" srcId="{88F05D9F-C2A7-4D7A-8856-F4906E66E7DA}" destId="{2C647C3D-432E-4BBB-AF2D-C94935EF1A2C}" srcOrd="1" destOrd="0" presId="urn:microsoft.com/office/officeart/2005/8/layout/radial3"/>
    <dgm:cxn modelId="{E8E8DA43-BEFE-4944-BF6B-D3ED53555B05}" type="presParOf" srcId="{88F05D9F-C2A7-4D7A-8856-F4906E66E7DA}" destId="{178BE0AA-F380-4220-83B0-4FCF6EE26E68}" srcOrd="2" destOrd="0" presId="urn:microsoft.com/office/officeart/2005/8/layout/radial3"/>
    <dgm:cxn modelId="{DA78B689-2C42-4884-B93D-AB9282487180}" type="presParOf" srcId="{88F05D9F-C2A7-4D7A-8856-F4906E66E7DA}" destId="{DFFE5CC0-4E8F-4239-9507-727E191A5242}" srcOrd="3" destOrd="0" presId="urn:microsoft.com/office/officeart/2005/8/layout/radial3"/>
    <dgm:cxn modelId="{B72BAE9D-D2B5-475E-A25E-A31DFA79E2EE}" type="presParOf" srcId="{88F05D9F-C2A7-4D7A-8856-F4906E66E7DA}" destId="{C7EC45AF-CA19-4373-8F81-EF00F7C5C24B}" srcOrd="4" destOrd="0" presId="urn:microsoft.com/office/officeart/2005/8/layout/radial3"/>
    <dgm:cxn modelId="{2516612D-8B3C-4441-90C9-8782CF645A55}" type="presParOf" srcId="{88F05D9F-C2A7-4D7A-8856-F4906E66E7DA}" destId="{11B50D30-027D-42AE-BC5E-A8582E3A7689}" srcOrd="5" destOrd="0" presId="urn:microsoft.com/office/officeart/2005/8/layout/radial3"/>
    <dgm:cxn modelId="{F7DA3A8E-337C-433E-916A-6AA101586C2E}" type="presParOf" srcId="{88F05D9F-C2A7-4D7A-8856-F4906E66E7DA}" destId="{91FACECB-625A-471E-AE2A-3B5F9ABB20B3}" srcOrd="6"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2C1B94-5376-4B5B-B691-DEE507215814}">
      <dsp:nvSpPr>
        <dsp:cNvPr id="0" name=""/>
        <dsp:cNvSpPr/>
      </dsp:nvSpPr>
      <dsp:spPr>
        <a:xfrm>
          <a:off x="1880713" y="1335569"/>
          <a:ext cx="3289067" cy="3289067"/>
        </a:xfrm>
        <a:prstGeom prst="ellipse">
          <a:avLst/>
        </a:prstGeom>
        <a:solidFill>
          <a:schemeClr val="accent1">
            <a:shade val="80000"/>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CA" sz="1800" b="0" kern="1200">
              <a:latin typeface="Open Sans" panose="020B0606030504020204"/>
            </a:rPr>
            <a:t>Socially and economically beneficial - diverse calendar of authentic NS events, leaving legacy of growth for culture and sport.</a:t>
          </a:r>
        </a:p>
      </dsp:txBody>
      <dsp:txXfrm>
        <a:off x="2362386" y="1817242"/>
        <a:ext cx="2325721" cy="2325721"/>
      </dsp:txXfrm>
    </dsp:sp>
    <dsp:sp modelId="{2C647C3D-432E-4BBB-AF2D-C94935EF1A2C}">
      <dsp:nvSpPr>
        <dsp:cNvPr id="0" name=""/>
        <dsp:cNvSpPr/>
      </dsp:nvSpPr>
      <dsp:spPr>
        <a:xfrm>
          <a:off x="2556419" y="117595"/>
          <a:ext cx="1937655" cy="1441137"/>
        </a:xfrm>
        <a:prstGeom prst="ellipse">
          <a:avLst/>
        </a:prstGeom>
        <a:solidFill>
          <a:schemeClr val="accent1">
            <a:shade val="80000"/>
            <a:alpha val="50000"/>
            <a:hueOff val="-9"/>
            <a:satOff val="2003"/>
            <a:lumOff val="963"/>
            <a:alphaOff val="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CA" sz="1600" kern="1200">
              <a:latin typeface="Open Sans" panose="020B0606030504020204"/>
            </a:rPr>
            <a:t>Funding Themes</a:t>
          </a:r>
        </a:p>
      </dsp:txBody>
      <dsp:txXfrm>
        <a:off x="2840182" y="328645"/>
        <a:ext cx="1370129" cy="1019037"/>
      </dsp:txXfrm>
    </dsp:sp>
    <dsp:sp modelId="{178BE0AA-F380-4220-83B0-4FCF6EE26E68}">
      <dsp:nvSpPr>
        <dsp:cNvPr id="0" name=""/>
        <dsp:cNvSpPr/>
      </dsp:nvSpPr>
      <dsp:spPr>
        <a:xfrm>
          <a:off x="4512987" y="1231334"/>
          <a:ext cx="2025687" cy="1484635"/>
        </a:xfrm>
        <a:prstGeom prst="ellipse">
          <a:avLst/>
        </a:prstGeom>
        <a:solidFill>
          <a:schemeClr val="accent1">
            <a:shade val="80000"/>
            <a:alpha val="50000"/>
            <a:hueOff val="-19"/>
            <a:satOff val="4005"/>
            <a:lumOff val="1927"/>
            <a:alpha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CA" sz="1500" kern="1200">
              <a:latin typeface="Open Sans" panose="020B0606030504020204"/>
            </a:rPr>
            <a:t>Event Environment</a:t>
          </a:r>
        </a:p>
      </dsp:txBody>
      <dsp:txXfrm>
        <a:off x="4809642" y="1448754"/>
        <a:ext cx="1432377" cy="1049795"/>
      </dsp:txXfrm>
    </dsp:sp>
    <dsp:sp modelId="{DFFE5CC0-4E8F-4239-9507-727E191A5242}">
      <dsp:nvSpPr>
        <dsp:cNvPr id="0" name=""/>
        <dsp:cNvSpPr/>
      </dsp:nvSpPr>
      <dsp:spPr>
        <a:xfrm>
          <a:off x="4611846" y="3323742"/>
          <a:ext cx="1941848" cy="1421074"/>
        </a:xfrm>
        <a:prstGeom prst="ellipse">
          <a:avLst/>
        </a:prstGeom>
        <a:solidFill>
          <a:schemeClr val="accent1">
            <a:shade val="80000"/>
            <a:alpha val="50000"/>
            <a:hueOff val="-28"/>
            <a:satOff val="6008"/>
            <a:lumOff val="2890"/>
            <a:alphaOff val="1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CA" sz="1600" kern="1200">
              <a:latin typeface="Open Sans" panose="020B0606030504020204"/>
            </a:rPr>
            <a:t>Education and Capacity Building</a:t>
          </a:r>
        </a:p>
      </dsp:txBody>
      <dsp:txXfrm>
        <a:off x="4896223" y="3531853"/>
        <a:ext cx="1373094" cy="1004852"/>
      </dsp:txXfrm>
    </dsp:sp>
    <dsp:sp modelId="{C7EC45AF-CA19-4373-8F81-EF00F7C5C24B}">
      <dsp:nvSpPr>
        <dsp:cNvPr id="0" name=""/>
        <dsp:cNvSpPr/>
      </dsp:nvSpPr>
      <dsp:spPr>
        <a:xfrm>
          <a:off x="2386686" y="4432095"/>
          <a:ext cx="2277119" cy="1379895"/>
        </a:xfrm>
        <a:prstGeom prst="ellipse">
          <a:avLst/>
        </a:prstGeom>
        <a:solidFill>
          <a:schemeClr val="accent1">
            <a:shade val="80000"/>
            <a:alpha val="50000"/>
            <a:hueOff val="-38"/>
            <a:satOff val="8010"/>
            <a:lumOff val="3853"/>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CA" sz="1600" kern="1200">
              <a:latin typeface="Open Sans" panose="020B0606030504020204"/>
            </a:rPr>
            <a:t>Measurement</a:t>
          </a:r>
        </a:p>
      </dsp:txBody>
      <dsp:txXfrm>
        <a:off x="2720162" y="4634176"/>
        <a:ext cx="1610167" cy="975733"/>
      </dsp:txXfrm>
    </dsp:sp>
    <dsp:sp modelId="{11B50D30-027D-42AE-BC5E-A8582E3A7689}">
      <dsp:nvSpPr>
        <dsp:cNvPr id="0" name=""/>
        <dsp:cNvSpPr/>
      </dsp:nvSpPr>
      <dsp:spPr>
        <a:xfrm>
          <a:off x="476310" y="3301381"/>
          <a:ext cx="1905044" cy="1338436"/>
        </a:xfrm>
        <a:prstGeom prst="ellipse">
          <a:avLst/>
        </a:prstGeom>
        <a:solidFill>
          <a:schemeClr val="accent1">
            <a:shade val="80000"/>
            <a:alpha val="50000"/>
            <a:hueOff val="-47"/>
            <a:satOff val="10013"/>
            <a:lumOff val="4817"/>
            <a:alphaOff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CA" sz="1600" kern="1200">
              <a:latin typeface="Open Sans" panose="020B0606030504020204"/>
            </a:rPr>
            <a:t>Legacy</a:t>
          </a:r>
        </a:p>
      </dsp:txBody>
      <dsp:txXfrm>
        <a:off x="755297" y="3497390"/>
        <a:ext cx="1347070" cy="946418"/>
      </dsp:txXfrm>
    </dsp:sp>
    <dsp:sp modelId="{91FACECB-625A-471E-AE2A-3B5F9ABB20B3}">
      <dsp:nvSpPr>
        <dsp:cNvPr id="0" name=""/>
        <dsp:cNvSpPr/>
      </dsp:nvSpPr>
      <dsp:spPr>
        <a:xfrm>
          <a:off x="711686" y="1120427"/>
          <a:ext cx="1917147" cy="1464753"/>
        </a:xfrm>
        <a:prstGeom prst="ellipse">
          <a:avLst/>
        </a:prstGeom>
        <a:solidFill>
          <a:schemeClr val="accent1">
            <a:shade val="80000"/>
            <a:alpha val="50000"/>
            <a:hueOff val="-57"/>
            <a:satOff val="12015"/>
            <a:lumOff val="5780"/>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CA" sz="1700" kern="1200">
              <a:latin typeface="Open Sans" panose="020B0606030504020204"/>
            </a:rPr>
            <a:t>Positioning Nova Scotia</a:t>
          </a:r>
        </a:p>
      </dsp:txBody>
      <dsp:txXfrm>
        <a:off x="992446" y="1334935"/>
        <a:ext cx="1355627" cy="1035737"/>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9064F8-8AA5-4FDF-B59A-C4CDFACD2B44}" type="datetimeFigureOut">
              <a:rPr lang="en-CA" smtClean="0"/>
              <a:t>2021-04-08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CC436E-015A-400B-B06C-A490E6CC4720}" type="slidenum">
              <a:rPr lang="en-CA" smtClean="0"/>
              <a:t>‹#›</a:t>
            </a:fld>
            <a:endParaRPr lang="en-CA"/>
          </a:p>
        </p:txBody>
      </p:sp>
    </p:spTree>
    <p:extLst>
      <p:ext uri="{BB962C8B-B14F-4D97-AF65-F5344CB8AC3E}">
        <p14:creationId xmlns:p14="http://schemas.microsoft.com/office/powerpoint/2010/main" val="4019206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Stacey</a:t>
            </a:r>
          </a:p>
          <a:p>
            <a:endParaRPr lang="en-US"/>
          </a:p>
        </p:txBody>
      </p:sp>
      <p:sp>
        <p:nvSpPr>
          <p:cNvPr id="4" name="Slide Number Placeholder 3"/>
          <p:cNvSpPr>
            <a:spLocks noGrp="1"/>
          </p:cNvSpPr>
          <p:nvPr>
            <p:ph type="sldNum" sz="quarter" idx="5"/>
          </p:nvPr>
        </p:nvSpPr>
        <p:spPr/>
        <p:txBody>
          <a:bodyPr/>
          <a:lstStyle/>
          <a:p>
            <a:fld id="{6380A45D-FB27-8C45-AD1F-AC97AD2666EC}" type="slidenum">
              <a:rPr lang="en-US" smtClean="0"/>
              <a:t>1</a:t>
            </a:fld>
            <a:endParaRPr lang="en-US"/>
          </a:p>
        </p:txBody>
      </p:sp>
    </p:spTree>
    <p:extLst>
      <p:ext uri="{BB962C8B-B14F-4D97-AF65-F5344CB8AC3E}">
        <p14:creationId xmlns:p14="http://schemas.microsoft.com/office/powerpoint/2010/main" val="1924543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 </a:t>
            </a:r>
          </a:p>
          <a:p>
            <a:r>
              <a:rPr lang="en-CA"/>
              <a:t>So, let’s reminder ourselves of where we are going.</a:t>
            </a:r>
          </a:p>
          <a:p>
            <a:r>
              <a:rPr lang="en-CA"/>
              <a:t> </a:t>
            </a:r>
          </a:p>
          <a:p>
            <a:r>
              <a:rPr lang="en-CA"/>
              <a:t>The goal of the strategy is to attract and develop authentic Nova Scotian events, harnessing our natural assets and unique culture to create social and economic benefits for all Nova Scotians, while leaving a legacy of growth for culture and sport.  </a:t>
            </a:r>
          </a:p>
          <a:p>
            <a:r>
              <a:rPr lang="en-CA"/>
              <a:t> </a:t>
            </a:r>
          </a:p>
          <a:p>
            <a:r>
              <a:rPr lang="en-CA"/>
              <a:t> </a:t>
            </a:r>
          </a:p>
          <a:p>
            <a:r>
              <a:rPr lang="en-CA"/>
              <a:t>This goal will be achieved through six key pillars.  </a:t>
            </a:r>
          </a:p>
          <a:p>
            <a:endParaRPr lang="en-CA"/>
          </a:p>
        </p:txBody>
      </p:sp>
      <p:sp>
        <p:nvSpPr>
          <p:cNvPr id="4" name="Slide Number Placeholder 3"/>
          <p:cNvSpPr>
            <a:spLocks noGrp="1"/>
          </p:cNvSpPr>
          <p:nvPr>
            <p:ph type="sldNum" sz="quarter" idx="5"/>
          </p:nvPr>
        </p:nvSpPr>
        <p:spPr/>
        <p:txBody>
          <a:bodyPr/>
          <a:lstStyle/>
          <a:p>
            <a:fld id="{6380A45D-FB27-8C45-AD1F-AC97AD2666EC}" type="slidenum">
              <a:rPr lang="en-US" smtClean="0"/>
              <a:t>5</a:t>
            </a:fld>
            <a:endParaRPr lang="en-US"/>
          </a:p>
        </p:txBody>
      </p:sp>
    </p:spTree>
    <p:extLst>
      <p:ext uri="{BB962C8B-B14F-4D97-AF65-F5344CB8AC3E}">
        <p14:creationId xmlns:p14="http://schemas.microsoft.com/office/powerpoint/2010/main" val="2853832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6147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C6CB8927-4DCE-BA4C-AE80-7E1C163FFF20}"/>
              </a:ext>
            </a:extLst>
          </p:cNvPr>
          <p:cNvPicPr>
            <a:picLocks noChangeAspect="1"/>
          </p:cNvPicPr>
          <p:nvPr userDrawn="1"/>
        </p:nvPicPr>
        <p:blipFill rotWithShape="1">
          <a:blip r:embed="rId2">
            <a:alphaModFix amt="63000"/>
          </a:blip>
          <a:srcRect r="58031"/>
          <a:stretch/>
        </p:blipFill>
        <p:spPr>
          <a:xfrm>
            <a:off x="-141817" y="-112889"/>
            <a:ext cx="5281493" cy="7191021"/>
          </a:xfrm>
          <a:prstGeom prst="rect">
            <a:avLst/>
          </a:prstGeom>
        </p:spPr>
      </p:pic>
      <p:pic>
        <p:nvPicPr>
          <p:cNvPr id="5" name="Picture 4" descr="A picture containing street, traffic, clock, stop&#10;&#10;Description automatically generated">
            <a:extLst>
              <a:ext uri="{FF2B5EF4-FFF2-40B4-BE49-F238E27FC236}">
                <a16:creationId xmlns:a16="http://schemas.microsoft.com/office/drawing/2014/main" id="{3EC99722-BA5D-5540-82BB-60A4F3C4D6E4}"/>
              </a:ext>
            </a:extLst>
          </p:cNvPr>
          <p:cNvPicPr>
            <a:picLocks noChangeAspect="1"/>
          </p:cNvPicPr>
          <p:nvPr userDrawn="1"/>
        </p:nvPicPr>
        <p:blipFill rotWithShape="1">
          <a:blip r:embed="rId3"/>
          <a:srcRect l="36605"/>
          <a:stretch/>
        </p:blipFill>
        <p:spPr>
          <a:xfrm>
            <a:off x="4425244" y="-112888"/>
            <a:ext cx="7977718" cy="7191022"/>
          </a:xfrm>
          <a:prstGeom prst="rect">
            <a:avLst/>
          </a:prstGeom>
        </p:spPr>
      </p:pic>
      <p:sp>
        <p:nvSpPr>
          <p:cNvPr id="11" name="Title 1">
            <a:extLst>
              <a:ext uri="{FF2B5EF4-FFF2-40B4-BE49-F238E27FC236}">
                <a16:creationId xmlns:a16="http://schemas.microsoft.com/office/drawing/2014/main" id="{50384CE8-1BBA-5743-B041-9317A404ABC4}"/>
              </a:ext>
            </a:extLst>
          </p:cNvPr>
          <p:cNvSpPr>
            <a:spLocks noGrp="1"/>
          </p:cNvSpPr>
          <p:nvPr>
            <p:ph type="ctrTitle" hasCustomPrompt="1"/>
          </p:nvPr>
        </p:nvSpPr>
        <p:spPr>
          <a:xfrm>
            <a:off x="690330" y="1803401"/>
            <a:ext cx="5281492" cy="1909763"/>
          </a:xfrm>
          <a:prstGeom prst="rect">
            <a:avLst/>
          </a:prstGeom>
        </p:spPr>
        <p:txBody>
          <a:bodyPr anchor="b">
            <a:normAutofit/>
          </a:bodyPr>
          <a:lstStyle>
            <a:lvl1pPr algn="l">
              <a:defRPr sz="3600" b="1"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SUBTITLE STYLE</a:t>
            </a:r>
          </a:p>
        </p:txBody>
      </p:sp>
      <p:sp>
        <p:nvSpPr>
          <p:cNvPr id="12" name="Subtitle 2">
            <a:extLst>
              <a:ext uri="{FF2B5EF4-FFF2-40B4-BE49-F238E27FC236}">
                <a16:creationId xmlns:a16="http://schemas.microsoft.com/office/drawing/2014/main" id="{AFD2D506-27FF-244D-8591-BE2491609E9A}"/>
              </a:ext>
            </a:extLst>
          </p:cNvPr>
          <p:cNvSpPr>
            <a:spLocks noGrp="1"/>
          </p:cNvSpPr>
          <p:nvPr>
            <p:ph type="subTitle" idx="1"/>
          </p:nvPr>
        </p:nvSpPr>
        <p:spPr>
          <a:xfrm>
            <a:off x="690330" y="3805241"/>
            <a:ext cx="5281492" cy="1655762"/>
          </a:xfrm>
        </p:spPr>
        <p:txBody>
          <a:bodyPr>
            <a:normAutofit/>
          </a:bodyPr>
          <a:lstStyle>
            <a:lvl1pPr marL="0" indent="0" algn="l">
              <a:buNone/>
              <a:defRPr sz="20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A close up of a sign&#10;&#10;Description automatically generated">
            <a:extLst>
              <a:ext uri="{FF2B5EF4-FFF2-40B4-BE49-F238E27FC236}">
                <a16:creationId xmlns:a16="http://schemas.microsoft.com/office/drawing/2014/main" id="{E46B80A4-FCAD-EF42-9472-6115D7E989E8}"/>
              </a:ext>
            </a:extLst>
          </p:cNvPr>
          <p:cNvPicPr>
            <a:picLocks noChangeAspect="1"/>
          </p:cNvPicPr>
          <p:nvPr userDrawn="1"/>
        </p:nvPicPr>
        <p:blipFill>
          <a:blip r:embed="rId4"/>
          <a:stretch>
            <a:fillRect/>
          </a:stretch>
        </p:blipFill>
        <p:spPr>
          <a:xfrm>
            <a:off x="777163" y="5575757"/>
            <a:ext cx="1981200" cy="780593"/>
          </a:xfrm>
          <a:prstGeom prst="rect">
            <a:avLst/>
          </a:prstGeom>
        </p:spPr>
      </p:pic>
      <p:pic>
        <p:nvPicPr>
          <p:cNvPr id="17" name="Picture 16" descr="A close up of an animal&#10;&#10;Description automatically generated">
            <a:extLst>
              <a:ext uri="{FF2B5EF4-FFF2-40B4-BE49-F238E27FC236}">
                <a16:creationId xmlns:a16="http://schemas.microsoft.com/office/drawing/2014/main" id="{5EF0522F-FAE8-9D40-BBBF-3716F31ABCF5}"/>
              </a:ext>
            </a:extLst>
          </p:cNvPr>
          <p:cNvPicPr>
            <a:picLocks noChangeAspect="1"/>
          </p:cNvPicPr>
          <p:nvPr userDrawn="1"/>
        </p:nvPicPr>
        <p:blipFill>
          <a:blip r:embed="rId5"/>
          <a:stretch>
            <a:fillRect/>
          </a:stretch>
        </p:blipFill>
        <p:spPr>
          <a:xfrm>
            <a:off x="774952" y="1287893"/>
            <a:ext cx="557782" cy="801508"/>
          </a:xfrm>
          <a:prstGeom prst="rect">
            <a:avLst/>
          </a:prstGeom>
        </p:spPr>
      </p:pic>
    </p:spTree>
    <p:extLst>
      <p:ext uri="{BB962C8B-B14F-4D97-AF65-F5344CB8AC3E}">
        <p14:creationId xmlns:p14="http://schemas.microsoft.com/office/powerpoint/2010/main" val="517196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0-#ppt_w/2"/>
                                          </p:val>
                                        </p:tav>
                                        <p:tav tm="100000">
                                          <p:val>
                                            <p:strVal val="#ppt_x"/>
                                          </p:val>
                                        </p:tav>
                                      </p:tavLst>
                                    </p:anim>
                                    <p:anim calcmode="lin" valueType="num">
                                      <p:cBhvr additive="base">
                                        <p:cTn id="16" dur="10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 calcmode="lin" valueType="num">
                                      <p:cBhvr additive="base">
                                        <p:cTn id="19" dur="10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0-#ppt_w/2"/>
                                          </p:val>
                                        </p:tav>
                                        <p:tav tm="100000">
                                          <p:val>
                                            <p:strVal val="#ppt_x"/>
                                          </p:val>
                                        </p:tav>
                                      </p:tavLst>
                                    </p:anim>
                                    <p:anim calcmode="lin" valueType="num">
                                      <p:cBhvr additive="base">
                                        <p:cTn id="25" dur="500" fill="hold"/>
                                        <p:tgtEl>
                                          <p:spTgt spid="17"/>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build="p">
        <p:tmplLst>
          <p:tmpl lvl="1">
            <p:tnLst>
              <p:par>
                <p:cTn presetID="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0-#ppt_w/2"/>
                          </p:val>
                        </p:tav>
                        <p:tav tm="100000">
                          <p:val>
                            <p:strVal val="#ppt_x"/>
                          </p:val>
                        </p:tav>
                      </p:tavLst>
                    </p:anim>
                    <p:anim calcmode="lin" valueType="num">
                      <p:cBhvr additive="base">
                        <p:cTn dur="10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5" name="Picture 14" descr="A picture containing animal&#10;&#10;Description automatically generated">
            <a:extLst>
              <a:ext uri="{FF2B5EF4-FFF2-40B4-BE49-F238E27FC236}">
                <a16:creationId xmlns:a16="http://schemas.microsoft.com/office/drawing/2014/main" id="{18AB7579-5A71-FE49-AFFB-4FA4018846E6}"/>
              </a:ext>
            </a:extLst>
          </p:cNvPr>
          <p:cNvPicPr>
            <a:picLocks noChangeAspect="1"/>
          </p:cNvPicPr>
          <p:nvPr userDrawn="1"/>
        </p:nvPicPr>
        <p:blipFill>
          <a:blip r:embed="rId2">
            <a:alphaModFix amt="71000"/>
          </a:blip>
          <a:stretch>
            <a:fillRect/>
          </a:stretch>
        </p:blipFill>
        <p:spPr>
          <a:xfrm>
            <a:off x="7231225" y="2521638"/>
            <a:ext cx="3378983" cy="4853912"/>
          </a:xfrm>
          <a:prstGeom prst="rect">
            <a:avLst/>
          </a:prstGeom>
        </p:spPr>
      </p:pic>
      <p:pic>
        <p:nvPicPr>
          <p:cNvPr id="12" name="Picture 11" descr="A close up of a logo&#10;&#10;Description automatically generated">
            <a:extLst>
              <a:ext uri="{FF2B5EF4-FFF2-40B4-BE49-F238E27FC236}">
                <a16:creationId xmlns:a16="http://schemas.microsoft.com/office/drawing/2014/main" id="{AEA8732C-C629-374F-8360-7EBF82A2ED0B}"/>
              </a:ext>
            </a:extLst>
          </p:cNvPr>
          <p:cNvPicPr>
            <a:picLocks noChangeAspect="1"/>
          </p:cNvPicPr>
          <p:nvPr userDrawn="1"/>
        </p:nvPicPr>
        <p:blipFill rotWithShape="1">
          <a:blip r:embed="rId3">
            <a:alphaModFix amt="63000"/>
          </a:blip>
          <a:srcRect r="58031"/>
          <a:stretch/>
        </p:blipFill>
        <p:spPr>
          <a:xfrm>
            <a:off x="-141817" y="-112889"/>
            <a:ext cx="5281493" cy="7191021"/>
          </a:xfrm>
          <a:prstGeom prst="rect">
            <a:avLst/>
          </a:prstGeom>
        </p:spPr>
      </p:pic>
      <p:pic>
        <p:nvPicPr>
          <p:cNvPr id="13" name="Picture 12" descr="A picture containing outdoor, street, traffic, light&#10;&#10;Description automatically generated">
            <a:extLst>
              <a:ext uri="{FF2B5EF4-FFF2-40B4-BE49-F238E27FC236}">
                <a16:creationId xmlns:a16="http://schemas.microsoft.com/office/drawing/2014/main" id="{FF5C20D9-458F-864E-B286-227B43B8D17F}"/>
              </a:ext>
            </a:extLst>
          </p:cNvPr>
          <p:cNvPicPr>
            <a:picLocks noChangeAspect="1"/>
          </p:cNvPicPr>
          <p:nvPr userDrawn="1"/>
        </p:nvPicPr>
        <p:blipFill rotWithShape="1">
          <a:blip r:embed="rId4"/>
          <a:srcRect l="3726" r="78621"/>
          <a:stretch/>
        </p:blipFill>
        <p:spPr>
          <a:xfrm>
            <a:off x="10087097" y="-224366"/>
            <a:ext cx="2257303" cy="7306732"/>
          </a:xfrm>
          <a:prstGeom prst="rect">
            <a:avLst/>
          </a:prstGeom>
        </p:spPr>
      </p:pic>
      <p:sp>
        <p:nvSpPr>
          <p:cNvPr id="2" name="Title 1">
            <a:extLst>
              <a:ext uri="{FF2B5EF4-FFF2-40B4-BE49-F238E27FC236}">
                <a16:creationId xmlns:a16="http://schemas.microsoft.com/office/drawing/2014/main" id="{6FCD201A-6893-3B4C-8A0B-EB5D0A695134}"/>
              </a:ext>
            </a:extLst>
          </p:cNvPr>
          <p:cNvSpPr>
            <a:spLocks noGrp="1"/>
          </p:cNvSpPr>
          <p:nvPr>
            <p:ph type="title" hasCustomPrompt="1"/>
          </p:nvPr>
        </p:nvSpPr>
        <p:spPr>
          <a:xfrm>
            <a:off x="607828" y="604461"/>
            <a:ext cx="10515600" cy="901968"/>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746EC7-FA96-7B4D-9986-BAF0BF243B8A}"/>
              </a:ext>
            </a:extLst>
          </p:cNvPr>
          <p:cNvSpPr>
            <a:spLocks noGrp="1"/>
          </p:cNvSpPr>
          <p:nvPr>
            <p:ph idx="1"/>
          </p:nvPr>
        </p:nvSpPr>
        <p:spPr>
          <a:xfrm>
            <a:off x="607828" y="1792179"/>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CA08E662-4C28-B84E-94B1-C483AC94349E}"/>
              </a:ext>
            </a:extLst>
          </p:cNvPr>
          <p:cNvSpPr>
            <a:spLocks noGrp="1"/>
          </p:cNvSpPr>
          <p:nvPr>
            <p:ph type="sldNum" sz="quarter" idx="4"/>
          </p:nvPr>
        </p:nvSpPr>
        <p:spPr>
          <a:xfrm>
            <a:off x="10554196" y="6968212"/>
            <a:ext cx="802512" cy="365125"/>
          </a:xfrm>
          <a:prstGeom prst="rect">
            <a:avLst/>
          </a:prstGeom>
        </p:spPr>
        <p:txBody>
          <a:bodyPr vert="horz" lIns="91440" tIns="45720" rIns="91440" bIns="45720" rtlCol="0" anchor="ctr"/>
          <a:lstStyle>
            <a:lvl1pPr algn="ctr">
              <a:defRPr sz="12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fld id="{D57F1E4F-1CFF-5643-939E-02111984F565}" type="slidenum">
              <a:rPr lang="en-US" smtClean="0"/>
              <a:pPr/>
              <a:t>‹#›</a:t>
            </a:fld>
            <a:endParaRPr lang="en-US"/>
          </a:p>
        </p:txBody>
      </p:sp>
      <p:pic>
        <p:nvPicPr>
          <p:cNvPr id="16" name="Picture 15" descr="A picture containing clock, drawing&#10;&#10;Description automatically generated">
            <a:extLst>
              <a:ext uri="{FF2B5EF4-FFF2-40B4-BE49-F238E27FC236}">
                <a16:creationId xmlns:a16="http://schemas.microsoft.com/office/drawing/2014/main" id="{CAFD5D8A-81A8-C64D-A46E-EA4E75DC0585}"/>
              </a:ext>
            </a:extLst>
          </p:cNvPr>
          <p:cNvPicPr>
            <a:picLocks noChangeAspect="1"/>
          </p:cNvPicPr>
          <p:nvPr userDrawn="1"/>
        </p:nvPicPr>
        <p:blipFill>
          <a:blip r:embed="rId5"/>
          <a:stretch>
            <a:fillRect/>
          </a:stretch>
        </p:blipFill>
        <p:spPr>
          <a:xfrm>
            <a:off x="9256072" y="7078132"/>
            <a:ext cx="1120856" cy="149634"/>
          </a:xfrm>
          <a:prstGeom prst="rect">
            <a:avLst/>
          </a:prstGeom>
        </p:spPr>
      </p:pic>
    </p:spTree>
    <p:extLst>
      <p:ext uri="{BB962C8B-B14F-4D97-AF65-F5344CB8AC3E}">
        <p14:creationId xmlns:p14="http://schemas.microsoft.com/office/powerpoint/2010/main" val="85550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fade">
                                      <p:cBhvr>
                                        <p:cTn id="33" dur="500"/>
                                        <p:tgtEl>
                                          <p:spTgt spid="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fade">
                                      <p:cBhvr>
                                        <p:cTn id="38" dur="500"/>
                                        <p:tgtEl>
                                          <p:spTgt spid="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fade">
                                      <p:cBhvr>
                                        <p:cTn id="43" dur="500"/>
                                        <p:tgtEl>
                                          <p:spTgt spid="3">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Effect transition="in" filter="fade">
                                      <p:cBhvr>
                                        <p:cTn id="48" dur="500"/>
                                        <p:tgtEl>
                                          <p:spTgt spid="3">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animEffect transition="in" filter="fade">
                                      <p:cBhvr>
                                        <p:cTn id="5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7"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16" name="Picture 15" descr="A close up of a logo&#10;&#10;Description automatically generated">
            <a:extLst>
              <a:ext uri="{FF2B5EF4-FFF2-40B4-BE49-F238E27FC236}">
                <a16:creationId xmlns:a16="http://schemas.microsoft.com/office/drawing/2014/main" id="{68609722-B501-DC43-AA4E-A3939CFDC52F}"/>
              </a:ext>
            </a:extLst>
          </p:cNvPr>
          <p:cNvPicPr>
            <a:picLocks noChangeAspect="1"/>
          </p:cNvPicPr>
          <p:nvPr userDrawn="1"/>
        </p:nvPicPr>
        <p:blipFill rotWithShape="1">
          <a:blip r:embed="rId2">
            <a:alphaModFix amt="63000"/>
          </a:blip>
          <a:srcRect r="58031"/>
          <a:stretch/>
        </p:blipFill>
        <p:spPr>
          <a:xfrm>
            <a:off x="-78755" y="0"/>
            <a:ext cx="5281493" cy="7191021"/>
          </a:xfrm>
          <a:prstGeom prst="rect">
            <a:avLst/>
          </a:prstGeom>
        </p:spPr>
      </p:pic>
      <p:pic>
        <p:nvPicPr>
          <p:cNvPr id="15" name="Picture 14" descr="A picture containing animal&#10;&#10;Description automatically generated">
            <a:extLst>
              <a:ext uri="{FF2B5EF4-FFF2-40B4-BE49-F238E27FC236}">
                <a16:creationId xmlns:a16="http://schemas.microsoft.com/office/drawing/2014/main" id="{50146C87-05B9-B944-B0E6-15EF105DA291}"/>
              </a:ext>
            </a:extLst>
          </p:cNvPr>
          <p:cNvPicPr>
            <a:picLocks noChangeAspect="1"/>
          </p:cNvPicPr>
          <p:nvPr userDrawn="1"/>
        </p:nvPicPr>
        <p:blipFill>
          <a:blip r:embed="rId3">
            <a:alphaModFix amt="71000"/>
          </a:blip>
          <a:stretch>
            <a:fillRect/>
          </a:stretch>
        </p:blipFill>
        <p:spPr>
          <a:xfrm>
            <a:off x="7231225" y="2514204"/>
            <a:ext cx="3378983" cy="4853912"/>
          </a:xfrm>
          <a:prstGeom prst="rect">
            <a:avLst/>
          </a:prstGeom>
        </p:spPr>
      </p:pic>
      <p:pic>
        <p:nvPicPr>
          <p:cNvPr id="14" name="Picture 13">
            <a:extLst>
              <a:ext uri="{FF2B5EF4-FFF2-40B4-BE49-F238E27FC236}">
                <a16:creationId xmlns:a16="http://schemas.microsoft.com/office/drawing/2014/main" id="{E4BC0DD5-3DC2-694B-A3E5-54CB063585A3}"/>
              </a:ext>
            </a:extLst>
          </p:cNvPr>
          <p:cNvPicPr>
            <a:picLocks noChangeAspect="1"/>
          </p:cNvPicPr>
          <p:nvPr userDrawn="1"/>
        </p:nvPicPr>
        <p:blipFill rotWithShape="1">
          <a:blip r:embed="rId4"/>
          <a:srcRect r="78617"/>
          <a:stretch/>
        </p:blipFill>
        <p:spPr>
          <a:xfrm>
            <a:off x="9565522" y="-222770"/>
            <a:ext cx="2746362" cy="7339402"/>
          </a:xfrm>
          <a:prstGeom prst="rect">
            <a:avLst/>
          </a:prstGeom>
        </p:spPr>
      </p:pic>
      <p:sp>
        <p:nvSpPr>
          <p:cNvPr id="3" name="Content Placeholder 2">
            <a:extLst>
              <a:ext uri="{FF2B5EF4-FFF2-40B4-BE49-F238E27FC236}">
                <a16:creationId xmlns:a16="http://schemas.microsoft.com/office/drawing/2014/main" id="{9DF38F59-3C62-4C4B-B131-A27C6C481B63}"/>
              </a:ext>
            </a:extLst>
          </p:cNvPr>
          <p:cNvSpPr>
            <a:spLocks noGrp="1"/>
          </p:cNvSpPr>
          <p:nvPr>
            <p:ph sz="half" idx="1"/>
          </p:nvPr>
        </p:nvSpPr>
        <p:spPr>
          <a:xfrm>
            <a:off x="607828" y="1813470"/>
            <a:ext cx="48500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ED6DCF8F-DF91-2E45-87D0-9D4BE35093E2}"/>
              </a:ext>
            </a:extLst>
          </p:cNvPr>
          <p:cNvSpPr>
            <a:spLocks noGrp="1"/>
          </p:cNvSpPr>
          <p:nvPr>
            <p:ph sz="half" idx="10"/>
          </p:nvPr>
        </p:nvSpPr>
        <p:spPr>
          <a:xfrm>
            <a:off x="5688487" y="1813470"/>
            <a:ext cx="48500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a:extLst>
              <a:ext uri="{FF2B5EF4-FFF2-40B4-BE49-F238E27FC236}">
                <a16:creationId xmlns:a16="http://schemas.microsoft.com/office/drawing/2014/main" id="{575D1117-D8BF-EA41-961B-4FA39FEDA4F3}"/>
              </a:ext>
            </a:extLst>
          </p:cNvPr>
          <p:cNvSpPr>
            <a:spLocks noGrp="1"/>
          </p:cNvSpPr>
          <p:nvPr>
            <p:ph type="sldNum" sz="quarter" idx="4"/>
          </p:nvPr>
        </p:nvSpPr>
        <p:spPr>
          <a:xfrm>
            <a:off x="11389488" y="6921463"/>
            <a:ext cx="802512" cy="365125"/>
          </a:xfrm>
          <a:prstGeom prst="rect">
            <a:avLst/>
          </a:prstGeom>
        </p:spPr>
        <p:txBody>
          <a:bodyPr vert="horz" lIns="91440" tIns="45720" rIns="91440" bIns="45720" rtlCol="0" anchor="ctr"/>
          <a:lstStyle>
            <a:lvl1pPr algn="ctr">
              <a:defRPr sz="12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fld id="{D57F1E4F-1CFF-5643-939E-02111984F565}" type="slidenum">
              <a:rPr lang="en-US" smtClean="0"/>
              <a:pPr/>
              <a:t>‹#›</a:t>
            </a:fld>
            <a:endParaRPr lang="en-US"/>
          </a:p>
        </p:txBody>
      </p:sp>
      <p:pic>
        <p:nvPicPr>
          <p:cNvPr id="19" name="Picture 18" descr="A picture containing clock, drawing&#10;&#10;Description automatically generated">
            <a:extLst>
              <a:ext uri="{FF2B5EF4-FFF2-40B4-BE49-F238E27FC236}">
                <a16:creationId xmlns:a16="http://schemas.microsoft.com/office/drawing/2014/main" id="{053984BA-854A-0B47-8862-E549C229FD14}"/>
              </a:ext>
            </a:extLst>
          </p:cNvPr>
          <p:cNvPicPr>
            <a:picLocks noChangeAspect="1"/>
          </p:cNvPicPr>
          <p:nvPr userDrawn="1"/>
        </p:nvPicPr>
        <p:blipFill>
          <a:blip r:embed="rId5"/>
          <a:stretch>
            <a:fillRect/>
          </a:stretch>
        </p:blipFill>
        <p:spPr>
          <a:xfrm>
            <a:off x="10091364" y="7031383"/>
            <a:ext cx="1120856" cy="149634"/>
          </a:xfrm>
          <a:prstGeom prst="rect">
            <a:avLst/>
          </a:prstGeom>
        </p:spPr>
      </p:pic>
      <p:cxnSp>
        <p:nvCxnSpPr>
          <p:cNvPr id="20" name="Straight Connector 19">
            <a:extLst>
              <a:ext uri="{FF2B5EF4-FFF2-40B4-BE49-F238E27FC236}">
                <a16:creationId xmlns:a16="http://schemas.microsoft.com/office/drawing/2014/main" id="{93E882C9-2B00-6744-9598-59964BFD7265}"/>
              </a:ext>
            </a:extLst>
          </p:cNvPr>
          <p:cNvCxnSpPr/>
          <p:nvPr userDrawn="1"/>
        </p:nvCxnSpPr>
        <p:spPr>
          <a:xfrm>
            <a:off x="9949565" y="6926614"/>
            <a:ext cx="0" cy="538861"/>
          </a:xfrm>
          <a:prstGeom prst="line">
            <a:avLst/>
          </a:prstGeom>
          <a:ln w="12700">
            <a:solidFill>
              <a:schemeClr val="tx2"/>
            </a:solidFill>
          </a:ln>
        </p:spPr>
        <p:style>
          <a:lnRef idx="1">
            <a:schemeClr val="accent3"/>
          </a:lnRef>
          <a:fillRef idx="0">
            <a:schemeClr val="accent3"/>
          </a:fillRef>
          <a:effectRef idx="0">
            <a:schemeClr val="accent3"/>
          </a:effectRef>
          <a:fontRef idx="minor">
            <a:schemeClr val="tx1"/>
          </a:fontRef>
        </p:style>
      </p:cxnSp>
      <p:sp>
        <p:nvSpPr>
          <p:cNvPr id="2" name="Footer Placeholder 1">
            <a:extLst>
              <a:ext uri="{FF2B5EF4-FFF2-40B4-BE49-F238E27FC236}">
                <a16:creationId xmlns:a16="http://schemas.microsoft.com/office/drawing/2014/main" id="{DBD81BD2-7A7E-46ED-B4C1-BDA826214271}"/>
              </a:ext>
            </a:extLst>
          </p:cNvPr>
          <p:cNvSpPr>
            <a:spLocks noGrp="1"/>
          </p:cNvSpPr>
          <p:nvPr>
            <p:ph type="ftr" sz="quarter" idx="11"/>
          </p:nvPr>
        </p:nvSpPr>
        <p:spPr/>
        <p:txBody>
          <a:bodyPr/>
          <a:lstStyle/>
          <a:p>
            <a:endParaRPr lang="en-US"/>
          </a:p>
        </p:txBody>
      </p:sp>
      <p:sp>
        <p:nvSpPr>
          <p:cNvPr id="4" name="Title 3">
            <a:extLst>
              <a:ext uri="{FF2B5EF4-FFF2-40B4-BE49-F238E27FC236}">
                <a16:creationId xmlns:a16="http://schemas.microsoft.com/office/drawing/2014/main" id="{A140F34A-F432-4351-A58E-B589770898EB}"/>
              </a:ext>
            </a:extLst>
          </p:cNvPr>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38601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bg>
      <p:bgPr>
        <a:solidFill>
          <a:schemeClr val="bg1"/>
        </a:solidFill>
        <a:effectLst/>
      </p:bgPr>
    </p:bg>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758F0A01-1277-EC4D-BC31-8BA906C142FD}"/>
              </a:ext>
            </a:extLst>
          </p:cNvPr>
          <p:cNvPicPr>
            <a:picLocks noChangeAspect="1"/>
          </p:cNvPicPr>
          <p:nvPr userDrawn="1"/>
        </p:nvPicPr>
        <p:blipFill rotWithShape="1">
          <a:blip r:embed="rId2">
            <a:alphaModFix amt="63000"/>
          </a:blip>
          <a:srcRect r="58031"/>
          <a:stretch/>
        </p:blipFill>
        <p:spPr>
          <a:xfrm>
            <a:off x="-141817" y="-112889"/>
            <a:ext cx="5281493" cy="7191021"/>
          </a:xfrm>
          <a:prstGeom prst="rect">
            <a:avLst/>
          </a:prstGeom>
        </p:spPr>
      </p:pic>
      <p:pic>
        <p:nvPicPr>
          <p:cNvPr id="3" name="Picture 2" descr="A picture containing outdoor, street, traffic, light&#10;&#10;Description automatically generated">
            <a:extLst>
              <a:ext uri="{FF2B5EF4-FFF2-40B4-BE49-F238E27FC236}">
                <a16:creationId xmlns:a16="http://schemas.microsoft.com/office/drawing/2014/main" id="{1AB821BD-6372-6D44-AEC0-5B8D84EF1411}"/>
              </a:ext>
            </a:extLst>
          </p:cNvPr>
          <p:cNvPicPr>
            <a:picLocks noChangeAspect="1"/>
          </p:cNvPicPr>
          <p:nvPr userDrawn="1"/>
        </p:nvPicPr>
        <p:blipFill rotWithShape="1">
          <a:blip r:embed="rId3"/>
          <a:srcRect l="3724"/>
          <a:stretch/>
        </p:blipFill>
        <p:spPr>
          <a:xfrm>
            <a:off x="334297" y="-261270"/>
            <a:ext cx="12435022" cy="7380540"/>
          </a:xfrm>
          <a:prstGeom prst="rect">
            <a:avLst/>
          </a:prstGeom>
        </p:spPr>
      </p:pic>
      <p:sp>
        <p:nvSpPr>
          <p:cNvPr id="7" name="Title 1">
            <a:extLst>
              <a:ext uri="{FF2B5EF4-FFF2-40B4-BE49-F238E27FC236}">
                <a16:creationId xmlns:a16="http://schemas.microsoft.com/office/drawing/2014/main" id="{40CA2DEB-B005-3F4B-8733-67331935D33B}"/>
              </a:ext>
            </a:extLst>
          </p:cNvPr>
          <p:cNvSpPr>
            <a:spLocks noGrp="1"/>
          </p:cNvSpPr>
          <p:nvPr>
            <p:ph type="ctrTitle" hasCustomPrompt="1"/>
          </p:nvPr>
        </p:nvSpPr>
        <p:spPr>
          <a:xfrm>
            <a:off x="3253056" y="1803401"/>
            <a:ext cx="6596999" cy="1909763"/>
          </a:xfrm>
          <a:prstGeom prst="rect">
            <a:avLst/>
          </a:prstGeom>
        </p:spPr>
        <p:txBody>
          <a:bodyPr anchor="b">
            <a:normAutofit/>
          </a:bodyPr>
          <a:lstStyle>
            <a:lvl1pPr algn="l">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SUBTITLE STYLE</a:t>
            </a:r>
          </a:p>
        </p:txBody>
      </p:sp>
      <p:sp>
        <p:nvSpPr>
          <p:cNvPr id="8" name="Subtitle 2">
            <a:extLst>
              <a:ext uri="{FF2B5EF4-FFF2-40B4-BE49-F238E27FC236}">
                <a16:creationId xmlns:a16="http://schemas.microsoft.com/office/drawing/2014/main" id="{44E109B0-07EB-1749-AADF-62E7ACF4D5C3}"/>
              </a:ext>
            </a:extLst>
          </p:cNvPr>
          <p:cNvSpPr>
            <a:spLocks noGrp="1"/>
          </p:cNvSpPr>
          <p:nvPr>
            <p:ph type="subTitle" idx="1"/>
          </p:nvPr>
        </p:nvSpPr>
        <p:spPr>
          <a:xfrm>
            <a:off x="3253057" y="3805241"/>
            <a:ext cx="6596998" cy="1655762"/>
          </a:xfrm>
        </p:spPr>
        <p:txBody>
          <a:bodyPr>
            <a:normAutofit/>
          </a:bodyPr>
          <a:lstStyle>
            <a:lvl1pPr marL="0" indent="0" algn="l">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8880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0"/>
        <p:cNvGrpSpPr/>
        <p:nvPr/>
      </p:nvGrpSpPr>
      <p:grpSpPr>
        <a:xfrm>
          <a:off x="0" y="0"/>
          <a:ext cx="0" cy="0"/>
          <a:chOff x="0" y="0"/>
          <a:chExt cx="0" cy="0"/>
        </a:xfrm>
      </p:grpSpPr>
      <p:sp>
        <p:nvSpPr>
          <p:cNvPr id="41" name="Google Shape;41;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4654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7"/>
        <p:cNvGrpSpPr/>
        <p:nvPr/>
      </p:nvGrpSpPr>
      <p:grpSpPr>
        <a:xfrm>
          <a:off x="0" y="0"/>
          <a:ext cx="0" cy="0"/>
          <a:chOff x="0" y="0"/>
          <a:chExt cx="0" cy="0"/>
        </a:xfrm>
      </p:grpSpPr>
      <p:sp>
        <p:nvSpPr>
          <p:cNvPr id="48" name="Google Shape;48;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8433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6"/>
        <p:cNvGrpSpPr/>
        <p:nvPr/>
      </p:nvGrpSpPr>
      <p:grpSpPr>
        <a:xfrm>
          <a:off x="0" y="0"/>
          <a:ext cx="0" cy="0"/>
          <a:chOff x="0" y="0"/>
          <a:chExt cx="0" cy="0"/>
        </a:xfrm>
      </p:grpSpPr>
      <p:sp>
        <p:nvSpPr>
          <p:cNvPr id="57" name="Google Shape;57;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999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53401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5"/>
        <p:cNvGrpSpPr/>
        <p:nvPr/>
      </p:nvGrpSpPr>
      <p:grpSpPr>
        <a:xfrm>
          <a:off x="0" y="0"/>
          <a:ext cx="0" cy="0"/>
          <a:chOff x="0" y="0"/>
          <a:chExt cx="0" cy="0"/>
        </a:xfrm>
      </p:grpSpPr>
      <p:sp>
        <p:nvSpPr>
          <p:cNvPr id="66" name="Google Shape;66;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8" name="Google Shape;68;p2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3236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2"/>
        <p:cNvGrpSpPr/>
        <p:nvPr/>
      </p:nvGrpSpPr>
      <p:grpSpPr>
        <a:xfrm>
          <a:off x="0" y="0"/>
          <a:ext cx="0" cy="0"/>
          <a:chOff x="0" y="0"/>
          <a:chExt cx="0" cy="0"/>
        </a:xfrm>
      </p:grpSpPr>
      <p:sp>
        <p:nvSpPr>
          <p:cNvPr id="73" name="Google Shape;73;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8"/>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5" name="Google Shape;75;p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6" name="Google Shape;76;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2941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9"/>
        <p:cNvGrpSpPr/>
        <p:nvPr/>
      </p:nvGrpSpPr>
      <p:grpSpPr>
        <a:xfrm>
          <a:off x="0" y="0"/>
          <a:ext cx="0" cy="0"/>
          <a:chOff x="0" y="0"/>
          <a:chExt cx="0" cy="0"/>
        </a:xfrm>
      </p:grpSpPr>
      <p:sp>
        <p:nvSpPr>
          <p:cNvPr id="80" name="Google Shape;8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8806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5"/>
        <p:cNvGrpSpPr/>
        <p:nvPr/>
      </p:nvGrpSpPr>
      <p:grpSpPr>
        <a:xfrm>
          <a:off x="0" y="0"/>
          <a:ext cx="0" cy="0"/>
          <a:chOff x="0" y="0"/>
          <a:chExt cx="0" cy="0"/>
        </a:xfrm>
      </p:grpSpPr>
      <p:sp>
        <p:nvSpPr>
          <p:cNvPr id="86" name="Google Shape;86;p3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3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4482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81715775"/>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hyperlink" Target="mailto:NSEconomy@novascotia.ca" TargetMode="Externa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hyperlink" Target="mailto:NSEconomy@novascotia.ca" TargetMode="External"/><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hyperlink" Target="https://novascotia.ca/coronavirus/resources/" TargetMode="External"/><Relationship Id="rId2" Type="http://schemas.openxmlformats.org/officeDocument/2006/relationships/hyperlink" Target="https://novascotia.ca/coronavirus/docs/health-protection-act-order-by-the-medical-officer-of-health.pdf" TargetMode="Externa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E2AED2-0A87-E14C-91BF-E15070E2563D}"/>
              </a:ext>
            </a:extLst>
          </p:cNvPr>
          <p:cNvSpPr>
            <a:spLocks noGrp="1"/>
          </p:cNvSpPr>
          <p:nvPr>
            <p:ph type="ctrTitle"/>
          </p:nvPr>
        </p:nvSpPr>
        <p:spPr>
          <a:xfrm>
            <a:off x="747995" y="2256482"/>
            <a:ext cx="5348006" cy="1909763"/>
          </a:xfrm>
        </p:spPr>
        <p:txBody>
          <a:bodyPr>
            <a:normAutofit fontScale="90000"/>
          </a:bodyPr>
          <a:lstStyle/>
          <a:p>
            <a:r>
              <a:rPr lang="en-US" sz="4400">
                <a:solidFill>
                  <a:srgbClr val="002060"/>
                </a:solidFill>
              </a:rPr>
              <a:t>COVID-19 Safe Event Planning</a:t>
            </a:r>
            <a:br>
              <a:rPr lang="en-US" sz="5400">
                <a:solidFill>
                  <a:srgbClr val="002060"/>
                </a:solidFill>
              </a:rPr>
            </a:br>
            <a:endParaRPr lang="en-US" sz="5400">
              <a:solidFill>
                <a:srgbClr val="002060"/>
              </a:solidFill>
            </a:endParaRPr>
          </a:p>
        </p:txBody>
      </p:sp>
      <p:sp>
        <p:nvSpPr>
          <p:cNvPr id="3" name="Subtitle 2">
            <a:extLst>
              <a:ext uri="{FF2B5EF4-FFF2-40B4-BE49-F238E27FC236}">
                <a16:creationId xmlns:a16="http://schemas.microsoft.com/office/drawing/2014/main" id="{DCA8BF91-86D9-456B-8DB1-207E9AA0E47F}"/>
              </a:ext>
            </a:extLst>
          </p:cNvPr>
          <p:cNvSpPr>
            <a:spLocks noGrp="1"/>
          </p:cNvSpPr>
          <p:nvPr>
            <p:ph type="subTitle" idx="1"/>
          </p:nvPr>
        </p:nvSpPr>
        <p:spPr>
          <a:xfrm>
            <a:off x="814508" y="3338364"/>
            <a:ext cx="5281492" cy="1655762"/>
          </a:xfrm>
        </p:spPr>
        <p:txBody>
          <a:bodyPr/>
          <a:lstStyle/>
          <a:p>
            <a:br>
              <a:rPr lang="en-CA">
                <a:solidFill>
                  <a:schemeClr val="accent1">
                    <a:lumMod val="50000"/>
                  </a:schemeClr>
                </a:solidFill>
              </a:rPr>
            </a:br>
            <a:r>
              <a:rPr lang="en-CA">
                <a:solidFill>
                  <a:schemeClr val="accent1">
                    <a:lumMod val="50000"/>
                  </a:schemeClr>
                </a:solidFill>
              </a:rPr>
              <a:t>Communities, Culture and Heritage</a:t>
            </a:r>
            <a:br>
              <a:rPr lang="en-CA">
                <a:solidFill>
                  <a:schemeClr val="accent1">
                    <a:lumMod val="50000"/>
                  </a:schemeClr>
                </a:solidFill>
              </a:rPr>
            </a:br>
            <a:endParaRPr lang="en-CA">
              <a:solidFill>
                <a:schemeClr val="accent1">
                  <a:lumMod val="50000"/>
                </a:schemeClr>
              </a:solidFill>
            </a:endParaRPr>
          </a:p>
        </p:txBody>
      </p:sp>
    </p:spTree>
    <p:extLst>
      <p:ext uri="{BB962C8B-B14F-4D97-AF65-F5344CB8AC3E}">
        <p14:creationId xmlns:p14="http://schemas.microsoft.com/office/powerpoint/2010/main" val="2585877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8974F-E9EA-4B30-88B0-05DEA4D0AF94}"/>
              </a:ext>
            </a:extLst>
          </p:cNvPr>
          <p:cNvSpPr>
            <a:spLocks noGrp="1"/>
          </p:cNvSpPr>
          <p:nvPr>
            <p:ph type="title"/>
          </p:nvPr>
        </p:nvSpPr>
        <p:spPr/>
        <p:txBody>
          <a:bodyPr/>
          <a:lstStyle/>
          <a:p>
            <a:r>
              <a:rPr lang="en-CA">
                <a:solidFill>
                  <a:schemeClr val="accent1">
                    <a:lumMod val="50000"/>
                  </a:schemeClr>
                </a:solidFill>
              </a:rPr>
              <a:t>What we heard last time? </a:t>
            </a:r>
          </a:p>
        </p:txBody>
      </p:sp>
      <p:sp>
        <p:nvSpPr>
          <p:cNvPr id="3" name="Content Placeholder 2">
            <a:extLst>
              <a:ext uri="{FF2B5EF4-FFF2-40B4-BE49-F238E27FC236}">
                <a16:creationId xmlns:a16="http://schemas.microsoft.com/office/drawing/2014/main" id="{D84E3E69-32C4-4A8E-91C6-9AED2A5B2ABC}"/>
              </a:ext>
            </a:extLst>
          </p:cNvPr>
          <p:cNvSpPr>
            <a:spLocks noGrp="1"/>
          </p:cNvSpPr>
          <p:nvPr>
            <p:ph idx="1"/>
          </p:nvPr>
        </p:nvSpPr>
        <p:spPr/>
        <p:txBody>
          <a:bodyPr/>
          <a:lstStyle/>
          <a:p>
            <a:r>
              <a:rPr lang="en-CA" sz="4800">
                <a:solidFill>
                  <a:schemeClr val="accent1">
                    <a:lumMod val="50000"/>
                  </a:schemeClr>
                </a:solidFill>
              </a:rPr>
              <a:t>Confidence in hosting events</a:t>
            </a:r>
          </a:p>
          <a:p>
            <a:r>
              <a:rPr lang="en-CA" sz="4800">
                <a:solidFill>
                  <a:schemeClr val="accent1">
                    <a:lumMod val="50000"/>
                  </a:schemeClr>
                </a:solidFill>
              </a:rPr>
              <a:t>Approvals &amp; Compliance </a:t>
            </a:r>
          </a:p>
          <a:p>
            <a:r>
              <a:rPr lang="en-CA" sz="4800">
                <a:solidFill>
                  <a:schemeClr val="accent1">
                    <a:lumMod val="50000"/>
                  </a:schemeClr>
                </a:solidFill>
              </a:rPr>
              <a:t>Weddings</a:t>
            </a:r>
          </a:p>
        </p:txBody>
      </p:sp>
    </p:spTree>
    <p:extLst>
      <p:ext uri="{BB962C8B-B14F-4D97-AF65-F5344CB8AC3E}">
        <p14:creationId xmlns:p14="http://schemas.microsoft.com/office/powerpoint/2010/main" val="4074982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88C17-6488-4ECA-A498-42901B8ED094}"/>
              </a:ext>
            </a:extLst>
          </p:cNvPr>
          <p:cNvSpPr>
            <a:spLocks noGrp="1"/>
          </p:cNvSpPr>
          <p:nvPr>
            <p:ph type="title"/>
          </p:nvPr>
        </p:nvSpPr>
        <p:spPr/>
        <p:txBody>
          <a:bodyPr/>
          <a:lstStyle/>
          <a:p>
            <a:r>
              <a:rPr lang="en-CA">
                <a:solidFill>
                  <a:schemeClr val="accent1">
                    <a:lumMod val="50000"/>
                  </a:schemeClr>
                </a:solidFill>
              </a:rPr>
              <a:t>Confidence </a:t>
            </a:r>
          </a:p>
        </p:txBody>
      </p:sp>
      <p:sp>
        <p:nvSpPr>
          <p:cNvPr id="3" name="Content Placeholder 2">
            <a:extLst>
              <a:ext uri="{FF2B5EF4-FFF2-40B4-BE49-F238E27FC236}">
                <a16:creationId xmlns:a16="http://schemas.microsoft.com/office/drawing/2014/main" id="{B30AA095-9078-40AE-8026-9C9E9EFA48CE}"/>
              </a:ext>
            </a:extLst>
          </p:cNvPr>
          <p:cNvSpPr>
            <a:spLocks noGrp="1"/>
          </p:cNvSpPr>
          <p:nvPr>
            <p:ph idx="1"/>
          </p:nvPr>
        </p:nvSpPr>
        <p:spPr>
          <a:xfrm>
            <a:off x="607828" y="1421690"/>
            <a:ext cx="10515600" cy="4351338"/>
          </a:xfrm>
        </p:spPr>
        <p:txBody>
          <a:bodyPr/>
          <a:lstStyle/>
          <a:p>
            <a:r>
              <a:rPr lang="en-CA">
                <a:solidFill>
                  <a:schemeClr val="accent1">
                    <a:lumMod val="50000"/>
                  </a:schemeClr>
                </a:solidFill>
              </a:rPr>
              <a:t>Develop a plan outlining COVID protocols</a:t>
            </a:r>
          </a:p>
          <a:p>
            <a:pPr lvl="1"/>
            <a:r>
              <a:rPr lang="en-CA">
                <a:solidFill>
                  <a:schemeClr val="accent1">
                    <a:lumMod val="50000"/>
                  </a:schemeClr>
                </a:solidFill>
              </a:rPr>
              <a:t>Engage event partners/suppliers</a:t>
            </a:r>
          </a:p>
          <a:p>
            <a:pPr lvl="1"/>
            <a:r>
              <a:rPr lang="en-CA">
                <a:solidFill>
                  <a:schemeClr val="accent1">
                    <a:lumMod val="50000"/>
                  </a:schemeClr>
                </a:solidFill>
              </a:rPr>
              <a:t>Use guidelines &amp; engage Events Nova Scotia</a:t>
            </a:r>
          </a:p>
          <a:p>
            <a:pPr lvl="1"/>
            <a:endParaRPr lang="en-CA">
              <a:solidFill>
                <a:schemeClr val="accent1">
                  <a:lumMod val="50000"/>
                </a:schemeClr>
              </a:solidFill>
            </a:endParaRPr>
          </a:p>
          <a:p>
            <a:r>
              <a:rPr lang="en-CA">
                <a:solidFill>
                  <a:schemeClr val="accent1">
                    <a:lumMod val="50000"/>
                  </a:schemeClr>
                </a:solidFill>
              </a:rPr>
              <a:t>Communicate your protocols</a:t>
            </a:r>
          </a:p>
          <a:p>
            <a:pPr lvl="1"/>
            <a:r>
              <a:rPr lang="en-CA">
                <a:solidFill>
                  <a:schemeClr val="accent1">
                    <a:lumMod val="50000"/>
                  </a:schemeClr>
                </a:solidFill>
              </a:rPr>
              <a:t>Event research shows attendees want to know protocols are in place</a:t>
            </a:r>
          </a:p>
          <a:p>
            <a:pPr lvl="1"/>
            <a:r>
              <a:rPr lang="en-CA">
                <a:solidFill>
                  <a:schemeClr val="accent1">
                    <a:lumMod val="50000"/>
                  </a:schemeClr>
                </a:solidFill>
              </a:rPr>
              <a:t>Proactively use all your channels (signage, website, pre-event)</a:t>
            </a:r>
          </a:p>
          <a:p>
            <a:pPr lvl="1"/>
            <a:r>
              <a:rPr lang="en-CA">
                <a:solidFill>
                  <a:schemeClr val="accent1">
                    <a:lumMod val="50000"/>
                  </a:schemeClr>
                </a:solidFill>
              </a:rPr>
              <a:t>Provide staff and volunteers with briefings</a:t>
            </a:r>
          </a:p>
          <a:p>
            <a:pPr lvl="1"/>
            <a:endParaRPr lang="en-CA">
              <a:solidFill>
                <a:schemeClr val="accent1">
                  <a:lumMod val="50000"/>
                </a:schemeClr>
              </a:solidFill>
            </a:endParaRPr>
          </a:p>
          <a:p>
            <a:r>
              <a:rPr lang="en-CA">
                <a:solidFill>
                  <a:schemeClr val="accent1">
                    <a:lumMod val="50000"/>
                  </a:schemeClr>
                </a:solidFill>
              </a:rPr>
              <a:t>Evaluate </a:t>
            </a:r>
          </a:p>
          <a:p>
            <a:pPr lvl="1"/>
            <a:r>
              <a:rPr lang="en-CA">
                <a:solidFill>
                  <a:schemeClr val="accent1">
                    <a:lumMod val="50000"/>
                  </a:schemeClr>
                </a:solidFill>
              </a:rPr>
              <a:t>Survey your attendees</a:t>
            </a:r>
          </a:p>
          <a:p>
            <a:pPr lvl="1"/>
            <a:r>
              <a:rPr lang="en-CA">
                <a:solidFill>
                  <a:schemeClr val="accent1">
                    <a:lumMod val="50000"/>
                  </a:schemeClr>
                </a:solidFill>
              </a:rPr>
              <a:t>Debrief with participants, suppliers and partners</a:t>
            </a:r>
          </a:p>
          <a:p>
            <a:pPr marL="533400" lvl="1" indent="0">
              <a:buNone/>
            </a:pPr>
            <a:endParaRPr lang="en-CA"/>
          </a:p>
          <a:p>
            <a:pPr marL="533400" lvl="1" indent="0">
              <a:buNone/>
            </a:pPr>
            <a:r>
              <a:rPr lang="en-CA"/>
              <a:t> </a:t>
            </a:r>
          </a:p>
          <a:p>
            <a:pPr lvl="1"/>
            <a:endParaRPr lang="en-CA"/>
          </a:p>
        </p:txBody>
      </p:sp>
    </p:spTree>
    <p:extLst>
      <p:ext uri="{BB962C8B-B14F-4D97-AF65-F5344CB8AC3E}">
        <p14:creationId xmlns:p14="http://schemas.microsoft.com/office/powerpoint/2010/main" val="1306510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E6BD6-BC84-432E-91EB-3B1596277A7C}"/>
              </a:ext>
            </a:extLst>
          </p:cNvPr>
          <p:cNvSpPr>
            <a:spLocks noGrp="1"/>
          </p:cNvSpPr>
          <p:nvPr>
            <p:ph type="title"/>
          </p:nvPr>
        </p:nvSpPr>
        <p:spPr/>
        <p:txBody>
          <a:bodyPr/>
          <a:lstStyle/>
          <a:p>
            <a:r>
              <a:rPr lang="en-CA">
                <a:solidFill>
                  <a:schemeClr val="accent1">
                    <a:lumMod val="50000"/>
                  </a:schemeClr>
                </a:solidFill>
              </a:rPr>
              <a:t>Approvals &amp; Compliance</a:t>
            </a:r>
          </a:p>
        </p:txBody>
      </p:sp>
      <p:sp>
        <p:nvSpPr>
          <p:cNvPr id="3" name="Content Placeholder 2">
            <a:extLst>
              <a:ext uri="{FF2B5EF4-FFF2-40B4-BE49-F238E27FC236}">
                <a16:creationId xmlns:a16="http://schemas.microsoft.com/office/drawing/2014/main" id="{E335D2E0-9317-49E3-AEE4-D713622A7FFD}"/>
              </a:ext>
            </a:extLst>
          </p:cNvPr>
          <p:cNvSpPr>
            <a:spLocks noGrp="1"/>
          </p:cNvSpPr>
          <p:nvPr>
            <p:ph idx="1"/>
          </p:nvPr>
        </p:nvSpPr>
        <p:spPr/>
        <p:txBody>
          <a:bodyPr/>
          <a:lstStyle/>
          <a:p>
            <a:r>
              <a:rPr lang="en-CA">
                <a:solidFill>
                  <a:schemeClr val="accent1">
                    <a:lumMod val="50000"/>
                  </a:schemeClr>
                </a:solidFill>
              </a:rPr>
              <a:t>No approvals for events</a:t>
            </a:r>
          </a:p>
          <a:p>
            <a:pPr lvl="1"/>
            <a:r>
              <a:rPr lang="en-CA">
                <a:solidFill>
                  <a:schemeClr val="accent1">
                    <a:lumMod val="50000"/>
                  </a:schemeClr>
                </a:solidFill>
              </a:rPr>
              <a:t>Operate within guidelines</a:t>
            </a:r>
          </a:p>
          <a:p>
            <a:pPr lvl="1"/>
            <a:r>
              <a:rPr lang="en-CA">
                <a:solidFill>
                  <a:schemeClr val="accent1">
                    <a:lumMod val="50000"/>
                  </a:schemeClr>
                </a:solidFill>
              </a:rPr>
              <a:t>Submit cohort events to  </a:t>
            </a:r>
            <a:r>
              <a:rPr lang="en-CA">
                <a:solidFill>
                  <a:schemeClr val="accent1">
                    <a:lumMod val="50000"/>
                  </a:schemeClr>
                </a:solidFill>
                <a:hlinkClick r:id="rId2">
                  <a:extLst>
                    <a:ext uri="{A12FA001-AC4F-418D-AE19-62706E023703}">
                      <ahyp:hlinkClr xmlns:ahyp="http://schemas.microsoft.com/office/drawing/2018/hyperlinkcolor" val="tx"/>
                    </a:ext>
                  </a:extLst>
                </a:hlinkClick>
              </a:rPr>
              <a:t>NSEconomy@novascotia.ca</a:t>
            </a:r>
            <a:r>
              <a:rPr lang="en-CA">
                <a:solidFill>
                  <a:schemeClr val="accent1">
                    <a:lumMod val="50000"/>
                  </a:schemeClr>
                </a:solidFill>
              </a:rPr>
              <a:t> 30 days in advance</a:t>
            </a:r>
          </a:p>
          <a:p>
            <a:pPr lvl="1"/>
            <a:r>
              <a:rPr lang="en-CA">
                <a:solidFill>
                  <a:schemeClr val="accent1">
                    <a:lumMod val="50000"/>
                  </a:schemeClr>
                </a:solidFill>
              </a:rPr>
              <a:t>Staff available to provide feedback and input</a:t>
            </a:r>
          </a:p>
          <a:p>
            <a:pPr lvl="1"/>
            <a:endParaRPr lang="en-CA">
              <a:solidFill>
                <a:schemeClr val="accent1">
                  <a:lumMod val="50000"/>
                </a:schemeClr>
              </a:solidFill>
            </a:endParaRPr>
          </a:p>
          <a:p>
            <a:r>
              <a:rPr lang="en-CA">
                <a:solidFill>
                  <a:schemeClr val="accent1">
                    <a:lumMod val="50000"/>
                  </a:schemeClr>
                </a:solidFill>
              </a:rPr>
              <a:t>Have your plan ready for review</a:t>
            </a:r>
          </a:p>
          <a:p>
            <a:pPr lvl="1"/>
            <a:r>
              <a:rPr lang="en-CA">
                <a:solidFill>
                  <a:schemeClr val="accent1">
                    <a:lumMod val="50000"/>
                  </a:schemeClr>
                </a:solidFill>
              </a:rPr>
              <a:t>Event staff/volunteers are not part of gathering limit</a:t>
            </a:r>
          </a:p>
          <a:p>
            <a:pPr lvl="1"/>
            <a:r>
              <a:rPr lang="en-CA">
                <a:solidFill>
                  <a:schemeClr val="accent1">
                    <a:lumMod val="50000"/>
                  </a:schemeClr>
                </a:solidFill>
              </a:rPr>
              <a:t>Event organizer &amp; facility can be held accountable for protocols </a:t>
            </a:r>
          </a:p>
          <a:p>
            <a:pPr lvl="1"/>
            <a:r>
              <a:rPr lang="en-CA">
                <a:solidFill>
                  <a:schemeClr val="accent1">
                    <a:lumMod val="50000"/>
                  </a:schemeClr>
                </a:solidFill>
              </a:rPr>
              <a:t>Contract tracing information - 30 days</a:t>
            </a:r>
          </a:p>
        </p:txBody>
      </p:sp>
    </p:spTree>
    <p:extLst>
      <p:ext uri="{BB962C8B-B14F-4D97-AF65-F5344CB8AC3E}">
        <p14:creationId xmlns:p14="http://schemas.microsoft.com/office/powerpoint/2010/main" val="1567653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71EDA-7B9B-4355-B97E-0E8481175C09}"/>
              </a:ext>
            </a:extLst>
          </p:cNvPr>
          <p:cNvSpPr>
            <a:spLocks noGrp="1"/>
          </p:cNvSpPr>
          <p:nvPr>
            <p:ph type="title"/>
          </p:nvPr>
        </p:nvSpPr>
        <p:spPr/>
        <p:txBody>
          <a:bodyPr/>
          <a:lstStyle/>
          <a:p>
            <a:r>
              <a:rPr lang="en-CA">
                <a:solidFill>
                  <a:schemeClr val="accent1">
                    <a:lumMod val="50000"/>
                  </a:schemeClr>
                </a:solidFill>
              </a:rPr>
              <a:t>Weddings</a:t>
            </a:r>
          </a:p>
        </p:txBody>
      </p:sp>
      <p:sp>
        <p:nvSpPr>
          <p:cNvPr id="3" name="Content Placeholder 2">
            <a:extLst>
              <a:ext uri="{FF2B5EF4-FFF2-40B4-BE49-F238E27FC236}">
                <a16:creationId xmlns:a16="http://schemas.microsoft.com/office/drawing/2014/main" id="{54BFDC99-79E1-440F-A0A5-C0CB7C5A4408}"/>
              </a:ext>
            </a:extLst>
          </p:cNvPr>
          <p:cNvSpPr>
            <a:spLocks noGrp="1"/>
          </p:cNvSpPr>
          <p:nvPr>
            <p:ph idx="1"/>
          </p:nvPr>
        </p:nvSpPr>
        <p:spPr/>
        <p:txBody>
          <a:bodyPr/>
          <a:lstStyle/>
          <a:p>
            <a:r>
              <a:rPr lang="en-CA">
                <a:solidFill>
                  <a:schemeClr val="accent1">
                    <a:lumMod val="50000"/>
                  </a:schemeClr>
                </a:solidFill>
              </a:rPr>
              <a:t>Facility vs backyard weddings</a:t>
            </a:r>
          </a:p>
          <a:p>
            <a:pPr lvl="1"/>
            <a:r>
              <a:rPr lang="en-CA">
                <a:solidFill>
                  <a:schemeClr val="accent1">
                    <a:lumMod val="50000"/>
                  </a:schemeClr>
                </a:solidFill>
              </a:rPr>
              <a:t>Gathering limits for home is 10, plus household</a:t>
            </a:r>
          </a:p>
          <a:p>
            <a:pPr lvl="1"/>
            <a:endParaRPr lang="en-CA">
              <a:solidFill>
                <a:schemeClr val="accent1">
                  <a:lumMod val="50000"/>
                </a:schemeClr>
              </a:solidFill>
            </a:endParaRPr>
          </a:p>
          <a:p>
            <a:r>
              <a:rPr lang="en-CA">
                <a:solidFill>
                  <a:schemeClr val="accent1">
                    <a:lumMod val="50000"/>
                  </a:schemeClr>
                </a:solidFill>
              </a:rPr>
              <a:t>Licensed facility vs non-licensed facility</a:t>
            </a:r>
            <a:br>
              <a:rPr lang="en-CA">
                <a:solidFill>
                  <a:schemeClr val="accent1">
                    <a:lumMod val="50000"/>
                  </a:schemeClr>
                </a:solidFill>
              </a:rPr>
            </a:br>
            <a:endParaRPr lang="en-CA">
              <a:solidFill>
                <a:schemeClr val="accent1">
                  <a:lumMod val="50000"/>
                </a:schemeClr>
              </a:solidFill>
            </a:endParaRPr>
          </a:p>
          <a:p>
            <a:r>
              <a:rPr lang="en-CA">
                <a:solidFill>
                  <a:schemeClr val="accent1">
                    <a:lumMod val="50000"/>
                  </a:schemeClr>
                </a:solidFill>
              </a:rPr>
              <a:t>Wearing of masks</a:t>
            </a:r>
          </a:p>
          <a:p>
            <a:pPr lvl="1"/>
            <a:r>
              <a:rPr lang="en-CA">
                <a:solidFill>
                  <a:schemeClr val="accent1">
                    <a:lumMod val="50000"/>
                  </a:schemeClr>
                </a:solidFill>
              </a:rPr>
              <a:t>Ceremonial purposes/photos</a:t>
            </a:r>
          </a:p>
        </p:txBody>
      </p:sp>
    </p:spTree>
    <p:extLst>
      <p:ext uri="{BB962C8B-B14F-4D97-AF65-F5344CB8AC3E}">
        <p14:creationId xmlns:p14="http://schemas.microsoft.com/office/powerpoint/2010/main" val="2603817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AE87E-9849-43BF-8B23-A1139228DB64}"/>
              </a:ext>
            </a:extLst>
          </p:cNvPr>
          <p:cNvSpPr>
            <a:spLocks noGrp="1"/>
          </p:cNvSpPr>
          <p:nvPr>
            <p:ph type="title"/>
          </p:nvPr>
        </p:nvSpPr>
        <p:spPr/>
        <p:txBody>
          <a:bodyPr/>
          <a:lstStyle/>
          <a:p>
            <a:r>
              <a:rPr lang="en-US">
                <a:solidFill>
                  <a:schemeClr val="accent1">
                    <a:lumMod val="50000"/>
                  </a:schemeClr>
                </a:solidFill>
              </a:rPr>
              <a:t>Taskforce Partners</a:t>
            </a:r>
          </a:p>
        </p:txBody>
      </p:sp>
      <p:sp>
        <p:nvSpPr>
          <p:cNvPr id="3" name="Content Placeholder 2">
            <a:extLst>
              <a:ext uri="{FF2B5EF4-FFF2-40B4-BE49-F238E27FC236}">
                <a16:creationId xmlns:a16="http://schemas.microsoft.com/office/drawing/2014/main" id="{59A0A650-602E-4A44-B4F5-7B9346660916}"/>
              </a:ext>
            </a:extLst>
          </p:cNvPr>
          <p:cNvSpPr>
            <a:spLocks noGrp="1"/>
          </p:cNvSpPr>
          <p:nvPr>
            <p:ph idx="1"/>
          </p:nvPr>
        </p:nvSpPr>
        <p:spPr/>
        <p:txBody>
          <a:bodyPr spcFirstLastPara="1" wrap="square" lIns="91425" tIns="45700" rIns="91425" bIns="45700" anchor="t" anchorCtr="0">
            <a:noAutofit/>
          </a:bodyPr>
          <a:lstStyle/>
          <a:p>
            <a:pPr marL="50800" indent="0">
              <a:buNone/>
            </a:pPr>
            <a:r>
              <a:rPr lang="en-US" b="1" err="1">
                <a:solidFill>
                  <a:schemeClr val="accent1">
                    <a:lumMod val="50000"/>
                  </a:schemeClr>
                </a:solidFill>
              </a:rPr>
              <a:t>Labour</a:t>
            </a:r>
            <a:r>
              <a:rPr lang="en-US" b="1">
                <a:solidFill>
                  <a:schemeClr val="accent1">
                    <a:lumMod val="50000"/>
                  </a:schemeClr>
                </a:solidFill>
              </a:rPr>
              <a:t> &amp; Advanced Education </a:t>
            </a:r>
          </a:p>
          <a:p>
            <a:pPr marL="50800" indent="0">
              <a:buNone/>
            </a:pPr>
            <a:r>
              <a:rPr lang="en-US">
                <a:solidFill>
                  <a:schemeClr val="accent1">
                    <a:lumMod val="50000"/>
                  </a:schemeClr>
                </a:solidFill>
              </a:rPr>
              <a:t>Kelly MacRitchie</a:t>
            </a:r>
            <a:br>
              <a:rPr lang="en-US"/>
            </a:br>
            <a:endParaRPr lang="en-US">
              <a:solidFill>
                <a:schemeClr val="accent1">
                  <a:lumMod val="50000"/>
                </a:schemeClr>
              </a:solidFill>
            </a:endParaRPr>
          </a:p>
          <a:p>
            <a:pPr marL="50800" indent="0">
              <a:buNone/>
            </a:pPr>
            <a:r>
              <a:rPr lang="en-CA" b="1">
                <a:solidFill>
                  <a:schemeClr val="accent1">
                    <a:lumMod val="50000"/>
                  </a:schemeClr>
                </a:solidFill>
              </a:rPr>
              <a:t>Environment and Climate Change </a:t>
            </a:r>
            <a:endParaRPr lang="en-US" b="1">
              <a:solidFill>
                <a:schemeClr val="accent1">
                  <a:lumMod val="50000"/>
                </a:schemeClr>
              </a:solidFill>
            </a:endParaRPr>
          </a:p>
          <a:p>
            <a:pPr marL="50800" indent="0">
              <a:buNone/>
            </a:pPr>
            <a:r>
              <a:rPr lang="en-CA" b="1">
                <a:solidFill>
                  <a:schemeClr val="accent1">
                    <a:lumMod val="50000"/>
                  </a:schemeClr>
                </a:solidFill>
              </a:rPr>
              <a:t>Environmental Health &amp; Food Safety Division </a:t>
            </a:r>
          </a:p>
          <a:p>
            <a:pPr marL="50800" indent="0">
              <a:buNone/>
            </a:pPr>
            <a:r>
              <a:rPr lang="en-CA">
                <a:solidFill>
                  <a:schemeClr val="accent1">
                    <a:lumMod val="50000"/>
                  </a:schemeClr>
                </a:solidFill>
              </a:rPr>
              <a:t>Heidi Darling &amp; Dana </a:t>
            </a:r>
            <a:r>
              <a:rPr lang="en-CA" err="1">
                <a:solidFill>
                  <a:schemeClr val="accent1">
                    <a:lumMod val="50000"/>
                  </a:schemeClr>
                </a:solidFill>
              </a:rPr>
              <a:t>Trefry</a:t>
            </a:r>
            <a:endParaRPr lang="en-CA">
              <a:solidFill>
                <a:schemeClr val="accent1">
                  <a:lumMod val="50000"/>
                </a:schemeClr>
              </a:solidFill>
            </a:endParaRPr>
          </a:p>
          <a:p>
            <a:pPr marL="50800" indent="0">
              <a:buNone/>
            </a:pPr>
            <a:br>
              <a:rPr lang="en-US" b="1">
                <a:solidFill>
                  <a:schemeClr val="accent1">
                    <a:lumMod val="50000"/>
                  </a:schemeClr>
                </a:solidFill>
              </a:rPr>
            </a:br>
            <a:r>
              <a:rPr lang="en-US" b="1">
                <a:solidFill>
                  <a:schemeClr val="accent1">
                    <a:lumMod val="50000"/>
                  </a:schemeClr>
                </a:solidFill>
              </a:rPr>
              <a:t>Service Nova Scotia</a:t>
            </a:r>
            <a:br>
              <a:rPr lang="en-US" b="1"/>
            </a:br>
            <a:r>
              <a:rPr lang="en-US" b="1">
                <a:solidFill>
                  <a:schemeClr val="accent1">
                    <a:lumMod val="50000"/>
                  </a:schemeClr>
                </a:solidFill>
              </a:rPr>
              <a:t>Alcohol, Gaming, Fuel &amp; Tobacco Division</a:t>
            </a:r>
            <a:br>
              <a:rPr lang="en-US" b="1"/>
            </a:br>
            <a:r>
              <a:rPr lang="en-US">
                <a:solidFill>
                  <a:schemeClr val="accent1">
                    <a:lumMod val="50000"/>
                  </a:schemeClr>
                </a:solidFill>
              </a:rPr>
              <a:t>Greg </a:t>
            </a:r>
            <a:r>
              <a:rPr lang="en-US" err="1">
                <a:solidFill>
                  <a:schemeClr val="accent1">
                    <a:lumMod val="50000"/>
                  </a:schemeClr>
                </a:solidFill>
              </a:rPr>
              <a:t>MacDonell</a:t>
            </a:r>
            <a:endParaRPr lang="en-US">
              <a:solidFill>
                <a:schemeClr val="accent1">
                  <a:lumMod val="50000"/>
                </a:schemeClr>
              </a:solidFill>
            </a:endParaRPr>
          </a:p>
          <a:p>
            <a:pPr marL="50800" indent="0">
              <a:buNone/>
            </a:pPr>
            <a:endParaRPr lang="en-US">
              <a:solidFill>
                <a:schemeClr val="accent1">
                  <a:lumMod val="50000"/>
                </a:schemeClr>
              </a:solidFill>
            </a:endParaRPr>
          </a:p>
        </p:txBody>
      </p:sp>
    </p:spTree>
    <p:extLst>
      <p:ext uri="{BB962C8B-B14F-4D97-AF65-F5344CB8AC3E}">
        <p14:creationId xmlns:p14="http://schemas.microsoft.com/office/powerpoint/2010/main" val="3365350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532345-D001-4796-848B-81D520712101}"/>
              </a:ext>
            </a:extLst>
          </p:cNvPr>
          <p:cNvSpPr>
            <a:spLocks noGrp="1"/>
          </p:cNvSpPr>
          <p:nvPr>
            <p:ph type="title"/>
          </p:nvPr>
        </p:nvSpPr>
        <p:spPr>
          <a:xfrm>
            <a:off x="208090" y="329641"/>
            <a:ext cx="10515600" cy="901968"/>
          </a:xfrm>
        </p:spPr>
        <p:txBody>
          <a:bodyPr/>
          <a:lstStyle/>
          <a:p>
            <a:r>
              <a:rPr lang="en-CA">
                <a:solidFill>
                  <a:schemeClr val="accent1">
                    <a:lumMod val="50000"/>
                  </a:schemeClr>
                </a:solidFill>
              </a:rPr>
              <a:t>Labour &amp; Advanced Education</a:t>
            </a:r>
          </a:p>
        </p:txBody>
      </p:sp>
      <p:sp>
        <p:nvSpPr>
          <p:cNvPr id="5" name="Content Placeholder 4">
            <a:extLst>
              <a:ext uri="{FF2B5EF4-FFF2-40B4-BE49-F238E27FC236}">
                <a16:creationId xmlns:a16="http://schemas.microsoft.com/office/drawing/2014/main" id="{367FE8BA-DD79-4290-8C1F-8655DBC99715}"/>
              </a:ext>
            </a:extLst>
          </p:cNvPr>
          <p:cNvSpPr>
            <a:spLocks noGrp="1"/>
          </p:cNvSpPr>
          <p:nvPr>
            <p:ph idx="1"/>
          </p:nvPr>
        </p:nvSpPr>
        <p:spPr>
          <a:xfrm>
            <a:off x="445435" y="1242540"/>
            <a:ext cx="10515600" cy="4888484"/>
          </a:xfrm>
        </p:spPr>
        <p:txBody>
          <a:bodyPr/>
          <a:lstStyle/>
          <a:p>
            <a:pPr marL="508000" indent="-457200"/>
            <a:r>
              <a:rPr lang="en-CA">
                <a:solidFill>
                  <a:schemeClr val="accent1">
                    <a:lumMod val="50000"/>
                  </a:schemeClr>
                </a:solidFill>
              </a:rPr>
              <a:t>We administer and enforce OHS legislation throughout provincially-regulated industry sectors. </a:t>
            </a:r>
            <a:endParaRPr lang="en-US">
              <a:solidFill>
                <a:schemeClr val="accent1">
                  <a:lumMod val="50000"/>
                </a:schemeClr>
              </a:solidFill>
            </a:endParaRPr>
          </a:p>
          <a:p>
            <a:r>
              <a:rPr lang="en-CA">
                <a:solidFill>
                  <a:schemeClr val="accent1">
                    <a:lumMod val="50000"/>
                  </a:schemeClr>
                </a:solidFill>
              </a:rPr>
              <a:t>Improve OH&amp;S conditions through research, setting requirements,  promotions of compliance, inspections and when necessary, enforcement tools. </a:t>
            </a:r>
          </a:p>
          <a:p>
            <a:r>
              <a:rPr lang="en-CA">
                <a:solidFill>
                  <a:schemeClr val="accent1">
                    <a:lumMod val="50000"/>
                  </a:schemeClr>
                </a:solidFill>
              </a:rPr>
              <a:t>Top tips for events:</a:t>
            </a:r>
          </a:p>
          <a:p>
            <a:pPr marL="50800" indent="0">
              <a:buNone/>
            </a:pPr>
            <a:r>
              <a:rPr lang="en-CA">
                <a:solidFill>
                  <a:schemeClr val="accent1">
                    <a:lumMod val="50000"/>
                  </a:schemeClr>
                </a:solidFill>
              </a:rPr>
              <a:t>- Ensure staff are aware of the COVID plan and are knowledgeable about the requirements in place.</a:t>
            </a:r>
          </a:p>
          <a:p>
            <a:pPr marL="50800" indent="0">
              <a:buNone/>
            </a:pPr>
            <a:r>
              <a:rPr lang="en-CA">
                <a:solidFill>
                  <a:schemeClr val="accent1">
                    <a:lumMod val="50000"/>
                  </a:schemeClr>
                </a:solidFill>
              </a:rPr>
              <a:t>-Ensure that considerations are made for staff only areas to comply with the order as well as areas patrons will occupy. </a:t>
            </a:r>
          </a:p>
          <a:p>
            <a:pPr marL="50800" indent="0">
              <a:buNone/>
            </a:pPr>
            <a:r>
              <a:rPr lang="en-CA">
                <a:solidFill>
                  <a:schemeClr val="accent1">
                    <a:lumMod val="50000"/>
                  </a:schemeClr>
                </a:solidFill>
              </a:rPr>
              <a:t>-For further information  contact: 1-800-9LABOUR</a:t>
            </a:r>
          </a:p>
          <a:p>
            <a:pPr marL="50800" indent="0">
              <a:buNone/>
            </a:pPr>
            <a:endParaRPr lang="en-CA">
              <a:solidFill>
                <a:schemeClr val="accent1">
                  <a:lumMod val="50000"/>
                </a:schemeClr>
              </a:solidFill>
            </a:endParaRPr>
          </a:p>
        </p:txBody>
      </p:sp>
    </p:spTree>
    <p:extLst>
      <p:ext uri="{BB962C8B-B14F-4D97-AF65-F5344CB8AC3E}">
        <p14:creationId xmlns:p14="http://schemas.microsoft.com/office/powerpoint/2010/main" val="1406995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CD51D-8172-417F-AD08-DD822123BC74}"/>
              </a:ext>
            </a:extLst>
          </p:cNvPr>
          <p:cNvSpPr>
            <a:spLocks noGrp="1"/>
          </p:cNvSpPr>
          <p:nvPr>
            <p:ph type="title"/>
          </p:nvPr>
        </p:nvSpPr>
        <p:spPr/>
        <p:txBody>
          <a:bodyPr/>
          <a:lstStyle/>
          <a:p>
            <a:r>
              <a:rPr lang="en-CA">
                <a:solidFill>
                  <a:schemeClr val="accent1">
                    <a:lumMod val="50000"/>
                  </a:schemeClr>
                </a:solidFill>
              </a:rPr>
              <a:t>Environment and Climate Change – Environmental Health &amp; Food Safety </a:t>
            </a:r>
          </a:p>
        </p:txBody>
      </p:sp>
      <p:sp>
        <p:nvSpPr>
          <p:cNvPr id="3" name="Content Placeholder 2">
            <a:extLst>
              <a:ext uri="{FF2B5EF4-FFF2-40B4-BE49-F238E27FC236}">
                <a16:creationId xmlns:a16="http://schemas.microsoft.com/office/drawing/2014/main" id="{9A2B6C98-FFB8-4DFE-A8B3-7A2CDA827551}"/>
              </a:ext>
            </a:extLst>
          </p:cNvPr>
          <p:cNvSpPr>
            <a:spLocks noGrp="1"/>
          </p:cNvSpPr>
          <p:nvPr>
            <p:ph idx="1"/>
          </p:nvPr>
        </p:nvSpPr>
        <p:spPr/>
        <p:txBody>
          <a:bodyPr/>
          <a:lstStyle/>
          <a:p>
            <a:r>
              <a:rPr lang="en-CA">
                <a:solidFill>
                  <a:schemeClr val="accent1">
                    <a:lumMod val="50000"/>
                  </a:schemeClr>
                </a:solidFill>
              </a:rPr>
              <a:t>We provide programming support to the Public Health Officers across the province.  </a:t>
            </a:r>
            <a:endParaRPr lang="en-US">
              <a:solidFill>
                <a:schemeClr val="accent1">
                  <a:lumMod val="50000"/>
                </a:schemeClr>
              </a:solidFill>
            </a:endParaRPr>
          </a:p>
          <a:p>
            <a:r>
              <a:rPr lang="en-CA">
                <a:solidFill>
                  <a:schemeClr val="accent1">
                    <a:lumMod val="50000"/>
                  </a:schemeClr>
                </a:solidFill>
              </a:rPr>
              <a:t>Public Health Officers issue Temporary Food Event Permits and Safe Body Art Temporary Event Permits.  </a:t>
            </a:r>
          </a:p>
          <a:p>
            <a:r>
              <a:rPr lang="en-CA">
                <a:solidFill>
                  <a:schemeClr val="accent1">
                    <a:lumMod val="50000"/>
                  </a:schemeClr>
                </a:solidFill>
              </a:rPr>
              <a:t>Public Health Officers can get called upon by the Provincial Medical Officers of Health team to provide inspections related to Covid-19 protocols under the HPA Order.</a:t>
            </a:r>
          </a:p>
          <a:p>
            <a:r>
              <a:rPr lang="en-CA">
                <a:solidFill>
                  <a:schemeClr val="accent1">
                    <a:lumMod val="50000"/>
                  </a:schemeClr>
                </a:solidFill>
              </a:rPr>
              <a:t>Top 3 tips for events:</a:t>
            </a:r>
            <a:br>
              <a:rPr lang="en-CA"/>
            </a:br>
            <a:r>
              <a:rPr lang="en-CA">
                <a:solidFill>
                  <a:schemeClr val="accent1">
                    <a:lumMod val="50000"/>
                  </a:schemeClr>
                </a:solidFill>
              </a:rPr>
              <a:t>- Submit permit applications early</a:t>
            </a:r>
            <a:br>
              <a:rPr lang="en-CA">
                <a:solidFill>
                  <a:schemeClr val="accent1">
                    <a:lumMod val="50000"/>
                  </a:schemeClr>
                </a:solidFill>
              </a:rPr>
            </a:br>
            <a:r>
              <a:rPr lang="en-CA">
                <a:solidFill>
                  <a:schemeClr val="accent1">
                    <a:lumMod val="50000"/>
                  </a:schemeClr>
                </a:solidFill>
              </a:rPr>
              <a:t>- Have your COVID-19 mitigation plan available for review</a:t>
            </a:r>
            <a:br>
              <a:rPr lang="en-US"/>
            </a:br>
            <a:r>
              <a:rPr lang="en-CA">
                <a:solidFill>
                  <a:schemeClr val="accent1">
                    <a:lumMod val="50000"/>
                  </a:schemeClr>
                </a:solidFill>
              </a:rPr>
              <a:t>- For more information contact local ECC office at 1-877-936-8476</a:t>
            </a:r>
          </a:p>
        </p:txBody>
      </p:sp>
    </p:spTree>
    <p:extLst>
      <p:ext uri="{BB962C8B-B14F-4D97-AF65-F5344CB8AC3E}">
        <p14:creationId xmlns:p14="http://schemas.microsoft.com/office/powerpoint/2010/main" val="107812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59562-8CF1-42F1-A02B-D660B798C1CC}"/>
              </a:ext>
            </a:extLst>
          </p:cNvPr>
          <p:cNvSpPr>
            <a:spLocks noGrp="1"/>
          </p:cNvSpPr>
          <p:nvPr>
            <p:ph type="title"/>
          </p:nvPr>
        </p:nvSpPr>
        <p:spPr>
          <a:xfrm>
            <a:off x="607828" y="604461"/>
            <a:ext cx="9816059" cy="901968"/>
          </a:xfrm>
        </p:spPr>
        <p:txBody>
          <a:bodyPr/>
          <a:lstStyle/>
          <a:p>
            <a:r>
              <a:rPr lang="en-CA">
                <a:solidFill>
                  <a:schemeClr val="accent1">
                    <a:lumMod val="50000"/>
                  </a:schemeClr>
                </a:solidFill>
              </a:rPr>
              <a:t>Alcohol, Gaming, Fuel &amp; Tobacco Division Service Nova Scotia</a:t>
            </a:r>
            <a:endParaRPr lang="en-US">
              <a:solidFill>
                <a:schemeClr val="accent1">
                  <a:lumMod val="50000"/>
                </a:schemeClr>
              </a:solidFill>
            </a:endParaRPr>
          </a:p>
        </p:txBody>
      </p:sp>
      <p:sp>
        <p:nvSpPr>
          <p:cNvPr id="3" name="Content Placeholder 2">
            <a:extLst>
              <a:ext uri="{FF2B5EF4-FFF2-40B4-BE49-F238E27FC236}">
                <a16:creationId xmlns:a16="http://schemas.microsoft.com/office/drawing/2014/main" id="{103B3164-5000-411F-9C2E-B08CB662C640}"/>
              </a:ext>
            </a:extLst>
          </p:cNvPr>
          <p:cNvSpPr>
            <a:spLocks noGrp="1"/>
          </p:cNvSpPr>
          <p:nvPr>
            <p:ph idx="1"/>
          </p:nvPr>
        </p:nvSpPr>
        <p:spPr/>
        <p:txBody>
          <a:bodyPr/>
          <a:lstStyle/>
          <a:p>
            <a:endParaRPr lang="en-CA">
              <a:solidFill>
                <a:schemeClr val="accent1">
                  <a:lumMod val="50000"/>
                </a:schemeClr>
              </a:solidFill>
            </a:endParaRPr>
          </a:p>
          <a:p>
            <a:r>
              <a:rPr lang="en-CA">
                <a:solidFill>
                  <a:schemeClr val="accent1">
                    <a:lumMod val="50000"/>
                  </a:schemeClr>
                </a:solidFill>
              </a:rPr>
              <a:t>Oversees the application and regulation of Special Occasion Licenses needed for alcohol &amp; lottery licenses for special events </a:t>
            </a:r>
            <a:endParaRPr lang="en-US">
              <a:solidFill>
                <a:schemeClr val="accent1">
                  <a:lumMod val="50000"/>
                </a:schemeClr>
              </a:solidFill>
            </a:endParaRPr>
          </a:p>
          <a:p>
            <a:pPr marL="50800" indent="0">
              <a:buNone/>
            </a:pPr>
            <a:endParaRPr lang="en-CA">
              <a:solidFill>
                <a:schemeClr val="accent1">
                  <a:lumMod val="50000"/>
                </a:schemeClr>
              </a:solidFill>
            </a:endParaRPr>
          </a:p>
          <a:p>
            <a:pPr marL="50800" indent="0">
              <a:buNone/>
            </a:pPr>
            <a:r>
              <a:rPr lang="en-CA">
                <a:solidFill>
                  <a:schemeClr val="accent1">
                    <a:lumMod val="50000"/>
                  </a:schemeClr>
                </a:solidFill>
              </a:rPr>
              <a:t>Tips for events:</a:t>
            </a:r>
          </a:p>
          <a:p>
            <a:r>
              <a:rPr lang="en-CA">
                <a:solidFill>
                  <a:schemeClr val="accent1">
                    <a:lumMod val="50000"/>
                  </a:schemeClr>
                </a:solidFill>
              </a:rPr>
              <a:t>Apply early (much easier to work out any concerns) </a:t>
            </a:r>
          </a:p>
          <a:p>
            <a:r>
              <a:rPr lang="en-CA">
                <a:solidFill>
                  <a:schemeClr val="accent1">
                    <a:lumMod val="50000"/>
                  </a:schemeClr>
                </a:solidFill>
              </a:rPr>
              <a:t>Always provide area plan for licensed area </a:t>
            </a:r>
          </a:p>
          <a:p>
            <a:r>
              <a:rPr lang="en-CA">
                <a:solidFill>
                  <a:schemeClr val="accent1">
                    <a:lumMod val="50000"/>
                  </a:schemeClr>
                </a:solidFill>
              </a:rPr>
              <a:t>Always provide a security plan</a:t>
            </a:r>
          </a:p>
          <a:p>
            <a:pPr marL="50800" indent="0">
              <a:buNone/>
            </a:pPr>
            <a:endParaRPr lang="en-CA">
              <a:solidFill>
                <a:schemeClr val="accent1">
                  <a:lumMod val="50000"/>
                </a:schemeClr>
              </a:solidFill>
            </a:endParaRPr>
          </a:p>
        </p:txBody>
      </p:sp>
    </p:spTree>
    <p:extLst>
      <p:ext uri="{BB962C8B-B14F-4D97-AF65-F5344CB8AC3E}">
        <p14:creationId xmlns:p14="http://schemas.microsoft.com/office/powerpoint/2010/main" val="2749658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A1E6F5B-0EEB-4EE0-ABFA-C00A13A5EBC5}"/>
              </a:ext>
            </a:extLst>
          </p:cNvPr>
          <p:cNvPicPr>
            <a:picLocks noGrp="1" noChangeAspect="1"/>
          </p:cNvPicPr>
          <p:nvPr>
            <p:ph sz="half" idx="1"/>
          </p:nvPr>
        </p:nvPicPr>
        <p:blipFill>
          <a:blip r:embed="rId2"/>
          <a:stretch>
            <a:fillRect/>
          </a:stretch>
        </p:blipFill>
        <p:spPr>
          <a:xfrm>
            <a:off x="870073" y="1813470"/>
            <a:ext cx="4325590" cy="4351338"/>
          </a:xfrm>
          <a:prstGeom prst="rect">
            <a:avLst/>
          </a:prstGeom>
          <a:noFill/>
        </p:spPr>
      </p:pic>
      <p:sp>
        <p:nvSpPr>
          <p:cNvPr id="11" name="Content Placeholder 2">
            <a:extLst>
              <a:ext uri="{FF2B5EF4-FFF2-40B4-BE49-F238E27FC236}">
                <a16:creationId xmlns:a16="http://schemas.microsoft.com/office/drawing/2014/main" id="{9CD41127-4975-4F2C-920C-9D4D30F8DF73}"/>
              </a:ext>
            </a:extLst>
          </p:cNvPr>
          <p:cNvSpPr>
            <a:spLocks noGrp="1"/>
          </p:cNvSpPr>
          <p:nvPr>
            <p:ph sz="half" idx="10"/>
          </p:nvPr>
        </p:nvSpPr>
        <p:spPr>
          <a:xfrm>
            <a:off x="5688487" y="1813470"/>
            <a:ext cx="5358454" cy="4351338"/>
          </a:xfrm>
        </p:spPr>
        <p:txBody>
          <a:bodyPr/>
          <a:lstStyle/>
          <a:p>
            <a:pPr marL="50800" indent="0" algn="ctr">
              <a:buNone/>
            </a:pPr>
            <a:r>
              <a:rPr lang="en-US" sz="4400">
                <a:solidFill>
                  <a:schemeClr val="accent1">
                    <a:lumMod val="50000"/>
                  </a:schemeClr>
                </a:solidFill>
              </a:rPr>
              <a:t>To register visit…</a:t>
            </a:r>
          </a:p>
          <a:p>
            <a:pPr marL="50800" indent="0" algn="ctr">
              <a:buNone/>
            </a:pPr>
            <a:br>
              <a:rPr lang="en-US">
                <a:solidFill>
                  <a:schemeClr val="accent1">
                    <a:lumMod val="50000"/>
                  </a:schemeClr>
                </a:solidFill>
              </a:rPr>
            </a:br>
            <a:r>
              <a:rPr lang="en-US">
                <a:solidFill>
                  <a:schemeClr val="accent1">
                    <a:lumMod val="50000"/>
                  </a:schemeClr>
                </a:solidFill>
              </a:rPr>
              <a:t>events.novascotia.ca/planning-sessions </a:t>
            </a:r>
          </a:p>
        </p:txBody>
      </p:sp>
      <p:sp>
        <p:nvSpPr>
          <p:cNvPr id="2" name="Title 1">
            <a:extLst>
              <a:ext uri="{FF2B5EF4-FFF2-40B4-BE49-F238E27FC236}">
                <a16:creationId xmlns:a16="http://schemas.microsoft.com/office/drawing/2014/main" id="{1057BDA8-B8AE-46E2-A29B-4810EC6270EB}"/>
              </a:ext>
            </a:extLst>
          </p:cNvPr>
          <p:cNvSpPr>
            <a:spLocks noGrp="1"/>
          </p:cNvSpPr>
          <p:nvPr>
            <p:ph type="title"/>
          </p:nvPr>
        </p:nvSpPr>
        <p:spPr>
          <a:xfrm>
            <a:off x="838200" y="365125"/>
            <a:ext cx="10515600" cy="1325563"/>
          </a:xfrm>
        </p:spPr>
        <p:txBody>
          <a:bodyPr wrap="square" anchor="ctr">
            <a:normAutofit/>
          </a:bodyPr>
          <a:lstStyle/>
          <a:p>
            <a:r>
              <a:rPr lang="en-CA">
                <a:solidFill>
                  <a:schemeClr val="accent1">
                    <a:lumMod val="50000"/>
                  </a:schemeClr>
                </a:solidFill>
              </a:rPr>
              <a:t>Next Sessions</a:t>
            </a:r>
          </a:p>
        </p:txBody>
      </p:sp>
    </p:spTree>
    <p:extLst>
      <p:ext uri="{BB962C8B-B14F-4D97-AF65-F5344CB8AC3E}">
        <p14:creationId xmlns:p14="http://schemas.microsoft.com/office/powerpoint/2010/main" val="842188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56CA60-3BA3-4C98-99B0-34AE08025862}"/>
              </a:ext>
            </a:extLst>
          </p:cNvPr>
          <p:cNvSpPr>
            <a:spLocks noGrp="1"/>
          </p:cNvSpPr>
          <p:nvPr>
            <p:ph type="ctrTitle"/>
          </p:nvPr>
        </p:nvSpPr>
        <p:spPr>
          <a:xfrm>
            <a:off x="3021885" y="1801345"/>
            <a:ext cx="7366905" cy="2395882"/>
          </a:xfrm>
        </p:spPr>
        <p:txBody>
          <a:bodyPr/>
          <a:lstStyle/>
          <a:p>
            <a:pPr algn="ctr"/>
            <a:r>
              <a:rPr lang="en-CA"/>
              <a:t>Thank you!</a:t>
            </a:r>
            <a:br>
              <a:rPr lang="en-CA"/>
            </a:br>
            <a:r>
              <a:rPr lang="en-CA"/>
              <a:t>Questions?</a:t>
            </a:r>
          </a:p>
        </p:txBody>
      </p:sp>
      <p:sp>
        <p:nvSpPr>
          <p:cNvPr id="2" name="TextBox 1">
            <a:extLst>
              <a:ext uri="{FF2B5EF4-FFF2-40B4-BE49-F238E27FC236}">
                <a16:creationId xmlns:a16="http://schemas.microsoft.com/office/drawing/2014/main" id="{830C0CDA-ACCE-4F48-B94C-9730BF6FDB79}"/>
              </a:ext>
            </a:extLst>
          </p:cNvPr>
          <p:cNvSpPr txBox="1"/>
          <p:nvPr/>
        </p:nvSpPr>
        <p:spPr>
          <a:xfrm>
            <a:off x="3791339" y="5540828"/>
            <a:ext cx="583007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solidFill>
                  <a:schemeClr val="bg1"/>
                </a:solidFill>
                <a:cs typeface="Arial"/>
              </a:rPr>
              <a:t>eventsnovascotia.com</a:t>
            </a:r>
          </a:p>
        </p:txBody>
      </p:sp>
    </p:spTree>
    <p:extLst>
      <p:ext uri="{BB962C8B-B14F-4D97-AF65-F5344CB8AC3E}">
        <p14:creationId xmlns:p14="http://schemas.microsoft.com/office/powerpoint/2010/main" val="264045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6427F2-76D8-4CEB-A8CC-F2B88ACF9059}"/>
              </a:ext>
            </a:extLst>
          </p:cNvPr>
          <p:cNvSpPr>
            <a:spLocks noGrp="1"/>
          </p:cNvSpPr>
          <p:nvPr>
            <p:ph sz="half" idx="1"/>
          </p:nvPr>
        </p:nvSpPr>
        <p:spPr>
          <a:xfrm>
            <a:off x="607828" y="1813470"/>
            <a:ext cx="7366399" cy="4351338"/>
          </a:xfrm>
        </p:spPr>
        <p:txBody>
          <a:bodyPr/>
          <a:lstStyle/>
          <a:p>
            <a:r>
              <a:rPr lang="en-CA" sz="3600" dirty="0">
                <a:solidFill>
                  <a:schemeClr val="accent1">
                    <a:lumMod val="50000"/>
                  </a:schemeClr>
                </a:solidFill>
              </a:rPr>
              <a:t>Introductions</a:t>
            </a:r>
          </a:p>
          <a:p>
            <a:r>
              <a:rPr lang="en-CA" sz="3600" dirty="0">
                <a:solidFill>
                  <a:schemeClr val="accent1">
                    <a:lumMod val="50000"/>
                  </a:schemeClr>
                </a:solidFill>
              </a:rPr>
              <a:t>Current Situation </a:t>
            </a:r>
          </a:p>
          <a:p>
            <a:r>
              <a:rPr lang="en-CA" sz="3600" dirty="0">
                <a:solidFill>
                  <a:schemeClr val="accent1">
                    <a:lumMod val="50000"/>
                  </a:schemeClr>
                </a:solidFill>
              </a:rPr>
              <a:t>Event Planning Process</a:t>
            </a:r>
          </a:p>
          <a:p>
            <a:r>
              <a:rPr lang="en-CA" sz="3600" dirty="0">
                <a:solidFill>
                  <a:schemeClr val="accent1">
                    <a:lumMod val="50000"/>
                  </a:schemeClr>
                </a:solidFill>
              </a:rPr>
              <a:t>What we heard?</a:t>
            </a:r>
          </a:p>
          <a:p>
            <a:r>
              <a:rPr lang="en-CA" sz="3600" dirty="0">
                <a:solidFill>
                  <a:schemeClr val="accent1">
                    <a:lumMod val="50000"/>
                  </a:schemeClr>
                </a:solidFill>
              </a:rPr>
              <a:t>Taskforce Members</a:t>
            </a:r>
          </a:p>
          <a:p>
            <a:r>
              <a:rPr lang="en-CA" sz="3600" dirty="0">
                <a:solidFill>
                  <a:schemeClr val="accent1">
                    <a:lumMod val="50000"/>
                  </a:schemeClr>
                </a:solidFill>
              </a:rPr>
              <a:t>Q&amp;A’s</a:t>
            </a:r>
          </a:p>
          <a:p>
            <a:endParaRPr lang="en-CA" sz="3600">
              <a:solidFill>
                <a:schemeClr val="accent1">
                  <a:lumMod val="50000"/>
                </a:schemeClr>
              </a:solidFill>
            </a:endParaRPr>
          </a:p>
        </p:txBody>
      </p:sp>
      <p:sp>
        <p:nvSpPr>
          <p:cNvPr id="4" name="Title 3">
            <a:extLst>
              <a:ext uri="{FF2B5EF4-FFF2-40B4-BE49-F238E27FC236}">
                <a16:creationId xmlns:a16="http://schemas.microsoft.com/office/drawing/2014/main" id="{AAC10CB4-C3EB-4D6D-8926-3ED716ABCD71}"/>
              </a:ext>
            </a:extLst>
          </p:cNvPr>
          <p:cNvSpPr>
            <a:spLocks noGrp="1"/>
          </p:cNvSpPr>
          <p:nvPr>
            <p:ph type="title"/>
          </p:nvPr>
        </p:nvSpPr>
        <p:spPr/>
        <p:txBody>
          <a:bodyPr/>
          <a:lstStyle/>
          <a:p>
            <a:r>
              <a:rPr lang="en-CA">
                <a:solidFill>
                  <a:schemeClr val="accent1">
                    <a:lumMod val="50000"/>
                  </a:schemeClr>
                </a:solidFill>
                <a:latin typeface="Roboto Light"/>
              </a:rPr>
              <a:t>Agenda</a:t>
            </a:r>
            <a:r>
              <a:rPr lang="en-CA" b="1">
                <a:solidFill>
                  <a:schemeClr val="accent1">
                    <a:lumMod val="50000"/>
                  </a:schemeClr>
                </a:solidFill>
              </a:rPr>
              <a:t> </a:t>
            </a:r>
          </a:p>
        </p:txBody>
      </p:sp>
    </p:spTree>
    <p:extLst>
      <p:ext uri="{BB962C8B-B14F-4D97-AF65-F5344CB8AC3E}">
        <p14:creationId xmlns:p14="http://schemas.microsoft.com/office/powerpoint/2010/main" val="2211275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C6842-664D-4BC1-921C-04E19B4F04E6}"/>
              </a:ext>
            </a:extLst>
          </p:cNvPr>
          <p:cNvSpPr>
            <a:spLocks noGrp="1"/>
          </p:cNvSpPr>
          <p:nvPr>
            <p:ph type="title"/>
          </p:nvPr>
        </p:nvSpPr>
        <p:spPr/>
        <p:txBody>
          <a:bodyPr/>
          <a:lstStyle/>
          <a:p>
            <a:r>
              <a:rPr lang="en-CA">
                <a:solidFill>
                  <a:schemeClr val="accent1">
                    <a:lumMod val="50000"/>
                  </a:schemeClr>
                </a:solidFill>
              </a:rPr>
              <a:t>Discussion</a:t>
            </a:r>
          </a:p>
        </p:txBody>
      </p:sp>
      <p:sp>
        <p:nvSpPr>
          <p:cNvPr id="3" name="Content Placeholder 2">
            <a:extLst>
              <a:ext uri="{FF2B5EF4-FFF2-40B4-BE49-F238E27FC236}">
                <a16:creationId xmlns:a16="http://schemas.microsoft.com/office/drawing/2014/main" id="{34D33F76-6068-45C5-B55C-5CD776F81941}"/>
              </a:ext>
            </a:extLst>
          </p:cNvPr>
          <p:cNvSpPr>
            <a:spLocks noGrp="1"/>
          </p:cNvSpPr>
          <p:nvPr>
            <p:ph idx="1"/>
          </p:nvPr>
        </p:nvSpPr>
        <p:spPr/>
        <p:txBody>
          <a:bodyPr/>
          <a:lstStyle/>
          <a:p>
            <a:pPr marL="50800" indent="0">
              <a:buNone/>
            </a:pPr>
            <a:r>
              <a:rPr lang="en-CA" sz="5400">
                <a:solidFill>
                  <a:schemeClr val="accent1">
                    <a:lumMod val="50000"/>
                  </a:schemeClr>
                </a:solidFill>
              </a:rPr>
              <a:t>What can we do to provide you with more confidence in your planning?</a:t>
            </a:r>
          </a:p>
        </p:txBody>
      </p:sp>
    </p:spTree>
    <p:extLst>
      <p:ext uri="{BB962C8B-B14F-4D97-AF65-F5344CB8AC3E}">
        <p14:creationId xmlns:p14="http://schemas.microsoft.com/office/powerpoint/2010/main" val="3130879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8336-98B8-4049-9855-5E05B85EF8B8}"/>
              </a:ext>
            </a:extLst>
          </p:cNvPr>
          <p:cNvSpPr>
            <a:spLocks noGrp="1"/>
          </p:cNvSpPr>
          <p:nvPr>
            <p:ph type="title"/>
          </p:nvPr>
        </p:nvSpPr>
        <p:spPr/>
        <p:txBody>
          <a:bodyPr/>
          <a:lstStyle/>
          <a:p>
            <a:r>
              <a:rPr lang="en-CA">
                <a:solidFill>
                  <a:schemeClr val="accent1">
                    <a:lumMod val="50000"/>
                  </a:schemeClr>
                </a:solidFill>
              </a:rPr>
              <a:t>Discussion</a:t>
            </a:r>
          </a:p>
        </p:txBody>
      </p:sp>
      <p:sp>
        <p:nvSpPr>
          <p:cNvPr id="3" name="Content Placeholder 2">
            <a:extLst>
              <a:ext uri="{FF2B5EF4-FFF2-40B4-BE49-F238E27FC236}">
                <a16:creationId xmlns:a16="http://schemas.microsoft.com/office/drawing/2014/main" id="{D99539D3-6516-41B3-9704-36E8FD0EEB96}"/>
              </a:ext>
            </a:extLst>
          </p:cNvPr>
          <p:cNvSpPr>
            <a:spLocks noGrp="1"/>
          </p:cNvSpPr>
          <p:nvPr>
            <p:ph idx="1"/>
          </p:nvPr>
        </p:nvSpPr>
        <p:spPr/>
        <p:txBody>
          <a:bodyPr/>
          <a:lstStyle/>
          <a:p>
            <a:pPr marL="50800" indent="0">
              <a:buNone/>
            </a:pPr>
            <a:endParaRPr lang="en-CA" sz="4000">
              <a:solidFill>
                <a:schemeClr val="accent1">
                  <a:lumMod val="50000"/>
                </a:schemeClr>
              </a:solidFill>
            </a:endParaRPr>
          </a:p>
          <a:p>
            <a:pPr marL="50800" indent="0">
              <a:buNone/>
            </a:pPr>
            <a:r>
              <a:rPr lang="en-CA" sz="4000">
                <a:solidFill>
                  <a:schemeClr val="accent1">
                    <a:lumMod val="50000"/>
                  </a:schemeClr>
                </a:solidFill>
              </a:rPr>
              <a:t>What will success look like for your 2021 event?</a:t>
            </a:r>
          </a:p>
        </p:txBody>
      </p:sp>
    </p:spTree>
    <p:extLst>
      <p:ext uri="{BB962C8B-B14F-4D97-AF65-F5344CB8AC3E}">
        <p14:creationId xmlns:p14="http://schemas.microsoft.com/office/powerpoint/2010/main" val="3289818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9D99CF-4CE0-4CB0-BFA3-721309B0C7CC}"/>
              </a:ext>
            </a:extLst>
          </p:cNvPr>
          <p:cNvSpPr>
            <a:spLocks noGrp="1"/>
          </p:cNvSpPr>
          <p:nvPr>
            <p:ph type="title"/>
          </p:nvPr>
        </p:nvSpPr>
        <p:spPr/>
        <p:txBody>
          <a:bodyPr/>
          <a:lstStyle/>
          <a:p>
            <a:r>
              <a:rPr lang="en-CA">
                <a:solidFill>
                  <a:schemeClr val="accent1">
                    <a:lumMod val="50000"/>
                  </a:schemeClr>
                </a:solidFill>
                <a:latin typeface="Roboto Light"/>
              </a:rPr>
              <a:t>Session Overview</a:t>
            </a:r>
          </a:p>
        </p:txBody>
      </p:sp>
      <p:sp>
        <p:nvSpPr>
          <p:cNvPr id="6" name="Content Placeholder 5">
            <a:extLst>
              <a:ext uri="{FF2B5EF4-FFF2-40B4-BE49-F238E27FC236}">
                <a16:creationId xmlns:a16="http://schemas.microsoft.com/office/drawing/2014/main" id="{51ABDFAC-5416-4701-BD46-9463CAB2B5E7}"/>
              </a:ext>
            </a:extLst>
          </p:cNvPr>
          <p:cNvSpPr>
            <a:spLocks noGrp="1"/>
          </p:cNvSpPr>
          <p:nvPr>
            <p:ph idx="1"/>
          </p:nvPr>
        </p:nvSpPr>
        <p:spPr/>
        <p:txBody>
          <a:bodyPr/>
          <a:lstStyle/>
          <a:p>
            <a:r>
              <a:rPr lang="en-CA" sz="4800">
                <a:solidFill>
                  <a:schemeClr val="accent1">
                    <a:lumMod val="50000"/>
                  </a:schemeClr>
                </a:solidFill>
              </a:rPr>
              <a:t>Purpose</a:t>
            </a:r>
          </a:p>
          <a:p>
            <a:r>
              <a:rPr lang="en-CA" sz="4800">
                <a:solidFill>
                  <a:schemeClr val="accent1">
                    <a:lumMod val="50000"/>
                  </a:schemeClr>
                </a:solidFill>
              </a:rPr>
              <a:t>Format</a:t>
            </a:r>
          </a:p>
          <a:p>
            <a:r>
              <a:rPr lang="en-CA" sz="4800">
                <a:solidFill>
                  <a:schemeClr val="accent1">
                    <a:lumMod val="50000"/>
                  </a:schemeClr>
                </a:solidFill>
              </a:rPr>
              <a:t>Future Sessions</a:t>
            </a:r>
          </a:p>
        </p:txBody>
      </p:sp>
    </p:spTree>
    <p:extLst>
      <p:ext uri="{BB962C8B-B14F-4D97-AF65-F5344CB8AC3E}">
        <p14:creationId xmlns:p14="http://schemas.microsoft.com/office/powerpoint/2010/main" val="183481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standing in front of a body of water&#10;&#10;Description automatically generated">
            <a:extLst>
              <a:ext uri="{FF2B5EF4-FFF2-40B4-BE49-F238E27FC236}">
                <a16:creationId xmlns:a16="http://schemas.microsoft.com/office/drawing/2014/main" id="{58A00072-9C3C-4511-9211-59FAA4290E75}"/>
              </a:ext>
            </a:extLst>
          </p:cNvPr>
          <p:cNvPicPr>
            <a:picLocks noGrp="1" noChangeAspect="1"/>
          </p:cNvPicPr>
          <p:nvPr>
            <p:ph sz="half" idx="1"/>
          </p:nvPr>
        </p:nvPicPr>
        <p:blipFill>
          <a:blip r:embed="rId2"/>
          <a:stretch>
            <a:fillRect/>
          </a:stretch>
        </p:blipFill>
        <p:spPr>
          <a:xfrm>
            <a:off x="5824023" y="1112931"/>
            <a:ext cx="2658796" cy="1961103"/>
          </a:xfrm>
        </p:spPr>
      </p:pic>
      <p:sp>
        <p:nvSpPr>
          <p:cNvPr id="3" name="Content Placeholder 2">
            <a:extLst>
              <a:ext uri="{FF2B5EF4-FFF2-40B4-BE49-F238E27FC236}">
                <a16:creationId xmlns:a16="http://schemas.microsoft.com/office/drawing/2014/main" id="{DE347F8A-E51D-40B1-A419-0F92DFE0FAA4}"/>
              </a:ext>
            </a:extLst>
          </p:cNvPr>
          <p:cNvSpPr>
            <a:spLocks noGrp="1"/>
          </p:cNvSpPr>
          <p:nvPr>
            <p:ph sz="half" idx="10"/>
          </p:nvPr>
        </p:nvSpPr>
        <p:spPr>
          <a:xfrm>
            <a:off x="342764" y="1412540"/>
            <a:ext cx="4904485" cy="4439619"/>
          </a:xfrm>
        </p:spPr>
        <p:txBody>
          <a:bodyPr>
            <a:normAutofit lnSpcReduction="10000"/>
          </a:bodyPr>
          <a:lstStyle/>
          <a:p>
            <a:r>
              <a:rPr lang="en-CA">
                <a:solidFill>
                  <a:schemeClr val="accent1">
                    <a:lumMod val="50000"/>
                  </a:schemeClr>
                </a:solidFill>
                <a:latin typeface="Open Sans" panose="020B0606030504020204"/>
              </a:rPr>
              <a:t>Launched the NS Event Strategy in 2018</a:t>
            </a:r>
          </a:p>
          <a:p>
            <a:r>
              <a:rPr lang="en-CA">
                <a:solidFill>
                  <a:schemeClr val="accent1">
                    <a:lumMod val="50000"/>
                  </a:schemeClr>
                </a:solidFill>
                <a:latin typeface="Open Sans" panose="020B0606030504020204"/>
              </a:rPr>
              <a:t>Staff of four event professionals</a:t>
            </a:r>
          </a:p>
          <a:p>
            <a:r>
              <a:rPr lang="en-CA">
                <a:solidFill>
                  <a:schemeClr val="accent1">
                    <a:lumMod val="50000"/>
                  </a:schemeClr>
                </a:solidFill>
                <a:latin typeface="Open Sans" panose="020B0606030504020204"/>
              </a:rPr>
              <a:t>Government’s on ramp for major event investments and execution and advice</a:t>
            </a:r>
          </a:p>
          <a:p>
            <a:r>
              <a:rPr lang="en-CA">
                <a:solidFill>
                  <a:schemeClr val="accent1">
                    <a:lumMod val="50000"/>
                  </a:schemeClr>
                </a:solidFill>
                <a:latin typeface="Open Sans" panose="020B0606030504020204"/>
              </a:rPr>
              <a:t>Providing advice, support and guidance to event industry</a:t>
            </a:r>
          </a:p>
          <a:p>
            <a:endParaRPr lang="en-CA">
              <a:solidFill>
                <a:schemeClr val="accent1">
                  <a:lumMod val="50000"/>
                </a:schemeClr>
              </a:solidFill>
              <a:latin typeface="Open Sans" panose="020B0606030504020204"/>
            </a:endParaRPr>
          </a:p>
          <a:p>
            <a:endParaRPr lang="en-CA">
              <a:solidFill>
                <a:schemeClr val="accent1">
                  <a:lumMod val="50000"/>
                </a:schemeClr>
              </a:solidFill>
              <a:latin typeface="Open Sans" panose="020B0606030504020204"/>
            </a:endParaRPr>
          </a:p>
        </p:txBody>
      </p:sp>
      <p:sp>
        <p:nvSpPr>
          <p:cNvPr id="4" name="Title 3">
            <a:extLst>
              <a:ext uri="{FF2B5EF4-FFF2-40B4-BE49-F238E27FC236}">
                <a16:creationId xmlns:a16="http://schemas.microsoft.com/office/drawing/2014/main" id="{DC7376CC-2446-4BB3-B73D-C78EBF4664EB}"/>
              </a:ext>
            </a:extLst>
          </p:cNvPr>
          <p:cNvSpPr>
            <a:spLocks noGrp="1"/>
          </p:cNvSpPr>
          <p:nvPr>
            <p:ph type="title"/>
          </p:nvPr>
        </p:nvSpPr>
        <p:spPr>
          <a:xfrm>
            <a:off x="233290" y="30410"/>
            <a:ext cx="10515600" cy="1325563"/>
          </a:xfrm>
        </p:spPr>
        <p:txBody>
          <a:bodyPr/>
          <a:lstStyle/>
          <a:p>
            <a:r>
              <a:rPr lang="en-CA">
                <a:solidFill>
                  <a:schemeClr val="accent1">
                    <a:lumMod val="50000"/>
                  </a:schemeClr>
                </a:solidFill>
                <a:latin typeface="Roboto Light" panose="02000000000000000000"/>
              </a:rPr>
              <a:t>About Us!</a:t>
            </a:r>
          </a:p>
        </p:txBody>
      </p:sp>
      <p:pic>
        <p:nvPicPr>
          <p:cNvPr id="8" name="Picture 7" descr="A person smiling for the camera&#10;&#10;Description automatically generated">
            <a:extLst>
              <a:ext uri="{FF2B5EF4-FFF2-40B4-BE49-F238E27FC236}">
                <a16:creationId xmlns:a16="http://schemas.microsoft.com/office/drawing/2014/main" id="{47A48CD1-75D9-4187-AF4C-C137935D73D9}"/>
              </a:ext>
            </a:extLst>
          </p:cNvPr>
          <p:cNvPicPr>
            <a:picLocks noChangeAspect="1"/>
          </p:cNvPicPr>
          <p:nvPr/>
        </p:nvPicPr>
        <p:blipFill>
          <a:blip r:embed="rId3"/>
          <a:stretch>
            <a:fillRect/>
          </a:stretch>
        </p:blipFill>
        <p:spPr>
          <a:xfrm>
            <a:off x="8814121" y="1628676"/>
            <a:ext cx="1905461" cy="2302326"/>
          </a:xfrm>
          <a:prstGeom prst="rect">
            <a:avLst/>
          </a:prstGeom>
        </p:spPr>
      </p:pic>
      <p:pic>
        <p:nvPicPr>
          <p:cNvPr id="10" name="Picture 9" descr="A person looking at the camera&#10;&#10;Description automatically generated">
            <a:extLst>
              <a:ext uri="{FF2B5EF4-FFF2-40B4-BE49-F238E27FC236}">
                <a16:creationId xmlns:a16="http://schemas.microsoft.com/office/drawing/2014/main" id="{F77422C3-8223-42CB-BFBB-811A6EC2C666}"/>
              </a:ext>
            </a:extLst>
          </p:cNvPr>
          <p:cNvPicPr>
            <a:picLocks noChangeAspect="1"/>
          </p:cNvPicPr>
          <p:nvPr/>
        </p:nvPicPr>
        <p:blipFill>
          <a:blip r:embed="rId4"/>
          <a:stretch>
            <a:fillRect/>
          </a:stretch>
        </p:blipFill>
        <p:spPr>
          <a:xfrm>
            <a:off x="6408068" y="3291203"/>
            <a:ext cx="1905460" cy="2418866"/>
          </a:xfrm>
          <a:prstGeom prst="rect">
            <a:avLst/>
          </a:prstGeom>
        </p:spPr>
      </p:pic>
      <p:pic>
        <p:nvPicPr>
          <p:cNvPr id="2" name="Picture 4" descr="A person in glasses looking at the camera&#10;&#10;Description generated with very high confidence">
            <a:extLst>
              <a:ext uri="{FF2B5EF4-FFF2-40B4-BE49-F238E27FC236}">
                <a16:creationId xmlns:a16="http://schemas.microsoft.com/office/drawing/2014/main" id="{0DC657B5-EF3A-43A2-9911-5E063D0EFCFC}"/>
              </a:ext>
            </a:extLst>
          </p:cNvPr>
          <p:cNvPicPr>
            <a:picLocks noChangeAspect="1"/>
          </p:cNvPicPr>
          <p:nvPr/>
        </p:nvPicPr>
        <p:blipFill>
          <a:blip r:embed="rId5"/>
          <a:stretch>
            <a:fillRect/>
          </a:stretch>
        </p:blipFill>
        <p:spPr>
          <a:xfrm>
            <a:off x="8771906" y="4194958"/>
            <a:ext cx="1981201" cy="2020785"/>
          </a:xfrm>
          <a:prstGeom prst="rect">
            <a:avLst/>
          </a:prstGeom>
        </p:spPr>
      </p:pic>
      <p:sp>
        <p:nvSpPr>
          <p:cNvPr id="5" name="TextBox 4">
            <a:extLst>
              <a:ext uri="{FF2B5EF4-FFF2-40B4-BE49-F238E27FC236}">
                <a16:creationId xmlns:a16="http://schemas.microsoft.com/office/drawing/2014/main" id="{F05613EE-1C7C-4288-B767-BEDF1CEA5D3C}"/>
              </a:ext>
            </a:extLst>
          </p:cNvPr>
          <p:cNvSpPr txBox="1"/>
          <p:nvPr/>
        </p:nvSpPr>
        <p:spPr>
          <a:xfrm>
            <a:off x="6408068" y="738102"/>
            <a:ext cx="1905460" cy="369332"/>
          </a:xfrm>
          <a:prstGeom prst="rect">
            <a:avLst/>
          </a:prstGeom>
          <a:noFill/>
        </p:spPr>
        <p:txBody>
          <a:bodyPr wrap="square" rtlCol="0">
            <a:spAutoFit/>
          </a:bodyPr>
          <a:lstStyle/>
          <a:p>
            <a:r>
              <a:rPr lang="en-CA"/>
              <a:t>Stacey Oxner</a:t>
            </a:r>
          </a:p>
        </p:txBody>
      </p:sp>
      <p:sp>
        <p:nvSpPr>
          <p:cNvPr id="7" name="TextBox 6">
            <a:extLst>
              <a:ext uri="{FF2B5EF4-FFF2-40B4-BE49-F238E27FC236}">
                <a16:creationId xmlns:a16="http://schemas.microsoft.com/office/drawing/2014/main" id="{4A2F8229-1CC7-47F7-B849-884C7A110500}"/>
              </a:ext>
            </a:extLst>
          </p:cNvPr>
          <p:cNvSpPr txBox="1"/>
          <p:nvPr/>
        </p:nvSpPr>
        <p:spPr>
          <a:xfrm>
            <a:off x="5785932" y="5750566"/>
            <a:ext cx="2489505" cy="369332"/>
          </a:xfrm>
          <a:prstGeom prst="rect">
            <a:avLst/>
          </a:prstGeom>
          <a:noFill/>
        </p:spPr>
        <p:txBody>
          <a:bodyPr wrap="square" rtlCol="0">
            <a:spAutoFit/>
          </a:bodyPr>
          <a:lstStyle/>
          <a:p>
            <a:r>
              <a:rPr lang="en-CA"/>
              <a:t>Stephen MacDougall</a:t>
            </a:r>
          </a:p>
        </p:txBody>
      </p:sp>
      <p:sp>
        <p:nvSpPr>
          <p:cNvPr id="11" name="TextBox 10">
            <a:extLst>
              <a:ext uri="{FF2B5EF4-FFF2-40B4-BE49-F238E27FC236}">
                <a16:creationId xmlns:a16="http://schemas.microsoft.com/office/drawing/2014/main" id="{40C9B088-A140-4181-925A-B92A688747E6}"/>
              </a:ext>
            </a:extLst>
          </p:cNvPr>
          <p:cNvSpPr txBox="1"/>
          <p:nvPr/>
        </p:nvSpPr>
        <p:spPr>
          <a:xfrm>
            <a:off x="9145424" y="3875442"/>
            <a:ext cx="1905460" cy="369332"/>
          </a:xfrm>
          <a:prstGeom prst="rect">
            <a:avLst/>
          </a:prstGeom>
          <a:noFill/>
        </p:spPr>
        <p:txBody>
          <a:bodyPr wrap="square" rtlCol="0">
            <a:spAutoFit/>
          </a:bodyPr>
          <a:lstStyle/>
          <a:p>
            <a:r>
              <a:rPr lang="en-CA"/>
              <a:t>Neal Alderson</a:t>
            </a:r>
          </a:p>
        </p:txBody>
      </p:sp>
      <p:sp>
        <p:nvSpPr>
          <p:cNvPr id="12" name="TextBox 11">
            <a:extLst>
              <a:ext uri="{FF2B5EF4-FFF2-40B4-BE49-F238E27FC236}">
                <a16:creationId xmlns:a16="http://schemas.microsoft.com/office/drawing/2014/main" id="{0700922B-50C2-4F88-90EF-663F7D91BD53}"/>
              </a:ext>
            </a:extLst>
          </p:cNvPr>
          <p:cNvSpPr txBox="1"/>
          <p:nvPr/>
        </p:nvSpPr>
        <p:spPr>
          <a:xfrm>
            <a:off x="8814122" y="6265805"/>
            <a:ext cx="1905460" cy="369332"/>
          </a:xfrm>
          <a:prstGeom prst="rect">
            <a:avLst/>
          </a:prstGeom>
          <a:noFill/>
        </p:spPr>
        <p:txBody>
          <a:bodyPr wrap="square" rtlCol="0">
            <a:spAutoFit/>
          </a:bodyPr>
          <a:lstStyle/>
          <a:p>
            <a:r>
              <a:rPr lang="en-CA"/>
              <a:t>Caitlin Harlow</a:t>
            </a:r>
          </a:p>
        </p:txBody>
      </p:sp>
    </p:spTree>
    <p:extLst>
      <p:ext uri="{BB962C8B-B14F-4D97-AF65-F5344CB8AC3E}">
        <p14:creationId xmlns:p14="http://schemas.microsoft.com/office/powerpoint/2010/main" val="2766502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7BD2-2C3B-E547-B0A6-4575AE41698E}"/>
              </a:ext>
            </a:extLst>
          </p:cNvPr>
          <p:cNvSpPr>
            <a:spLocks noGrp="1"/>
          </p:cNvSpPr>
          <p:nvPr>
            <p:ph type="title"/>
          </p:nvPr>
        </p:nvSpPr>
        <p:spPr>
          <a:xfrm>
            <a:off x="360940" y="1141704"/>
            <a:ext cx="4256780" cy="3530880"/>
          </a:xfrm>
        </p:spPr>
        <p:txBody>
          <a:bodyPr>
            <a:normAutofit fontScale="90000"/>
          </a:bodyPr>
          <a:lstStyle/>
          <a:p>
            <a:pPr algn="ctr"/>
            <a:r>
              <a:rPr lang="en-US">
                <a:solidFill>
                  <a:schemeClr val="accent1">
                    <a:lumMod val="50000"/>
                  </a:schemeClr>
                </a:solidFill>
                <a:latin typeface="Roboto Light"/>
              </a:rPr>
              <a:t>NOVA SCOTIA EVENT STRATEGY </a:t>
            </a:r>
            <a:br>
              <a:rPr lang="en-US">
                <a:solidFill>
                  <a:schemeClr val="accent1">
                    <a:lumMod val="50000"/>
                  </a:schemeClr>
                </a:solidFill>
                <a:latin typeface="Roboto Light"/>
              </a:rPr>
            </a:br>
            <a:br>
              <a:rPr lang="en-US">
                <a:solidFill>
                  <a:schemeClr val="accent1">
                    <a:lumMod val="50000"/>
                  </a:schemeClr>
                </a:solidFill>
                <a:latin typeface="Roboto Light"/>
              </a:rPr>
            </a:br>
            <a:r>
              <a:rPr lang="en-US">
                <a:solidFill>
                  <a:schemeClr val="accent1">
                    <a:lumMod val="50000"/>
                  </a:schemeClr>
                </a:solidFill>
                <a:latin typeface="Roboto Light"/>
              </a:rPr>
              <a:t>Goal </a:t>
            </a:r>
            <a:br>
              <a:rPr lang="en-US">
                <a:solidFill>
                  <a:schemeClr val="accent1">
                    <a:lumMod val="50000"/>
                  </a:schemeClr>
                </a:solidFill>
                <a:latin typeface="Roboto Light"/>
              </a:rPr>
            </a:br>
            <a:r>
              <a:rPr lang="en-US">
                <a:solidFill>
                  <a:schemeClr val="accent1">
                    <a:lumMod val="50000"/>
                  </a:schemeClr>
                </a:solidFill>
                <a:latin typeface="Roboto Light"/>
              </a:rPr>
              <a:t>and </a:t>
            </a:r>
            <a:br>
              <a:rPr lang="en-US">
                <a:solidFill>
                  <a:schemeClr val="accent1">
                    <a:lumMod val="50000"/>
                  </a:schemeClr>
                </a:solidFill>
                <a:latin typeface="Roboto Light"/>
              </a:rPr>
            </a:br>
            <a:r>
              <a:rPr lang="en-US">
                <a:solidFill>
                  <a:schemeClr val="accent1">
                    <a:lumMod val="50000"/>
                  </a:schemeClr>
                </a:solidFill>
                <a:latin typeface="Roboto Light"/>
              </a:rPr>
              <a:t>Supporting Pillars</a:t>
            </a:r>
          </a:p>
        </p:txBody>
      </p:sp>
      <p:graphicFrame>
        <p:nvGraphicFramePr>
          <p:cNvPr id="4" name="Diagram 3">
            <a:extLst>
              <a:ext uri="{FF2B5EF4-FFF2-40B4-BE49-F238E27FC236}">
                <a16:creationId xmlns:a16="http://schemas.microsoft.com/office/drawing/2014/main" id="{84E09E9D-834D-D249-BA3E-A4A2AE2EF0B0}"/>
              </a:ext>
            </a:extLst>
          </p:cNvPr>
          <p:cNvGraphicFramePr/>
          <p:nvPr>
            <p:extLst>
              <p:ext uri="{D42A27DB-BD31-4B8C-83A1-F6EECF244321}">
                <p14:modId xmlns:p14="http://schemas.microsoft.com/office/powerpoint/2010/main" val="3084275343"/>
              </p:ext>
            </p:extLst>
          </p:nvPr>
        </p:nvGraphicFramePr>
        <p:xfrm>
          <a:off x="4286042" y="464207"/>
          <a:ext cx="7104763" cy="5929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034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le 1">
            <a:extLst>
              <a:ext uri="{FF2B5EF4-FFF2-40B4-BE49-F238E27FC236}">
                <a16:creationId xmlns:a16="http://schemas.microsoft.com/office/drawing/2014/main" id="{946DB38E-719E-4176-9E92-EF3D8493660B}"/>
              </a:ext>
            </a:extLst>
          </p:cNvPr>
          <p:cNvSpPr>
            <a:spLocks noGrp="1"/>
          </p:cNvSpPr>
          <p:nvPr>
            <p:ph type="title"/>
          </p:nvPr>
        </p:nvSpPr>
        <p:spPr>
          <a:xfrm>
            <a:off x="607828" y="604461"/>
            <a:ext cx="10515600" cy="901968"/>
          </a:xfrm>
        </p:spPr>
        <p:txBody>
          <a:bodyPr/>
          <a:lstStyle/>
          <a:p>
            <a:r>
              <a:rPr lang="en-US">
                <a:solidFill>
                  <a:schemeClr val="accent1">
                    <a:lumMod val="50000"/>
                  </a:schemeClr>
                </a:solidFill>
              </a:rPr>
              <a:t>Covid-19 Event Planning</a:t>
            </a:r>
          </a:p>
        </p:txBody>
      </p:sp>
      <p:pic>
        <p:nvPicPr>
          <p:cNvPr id="1028" name="Picture 4" descr="See the source image">
            <a:extLst>
              <a:ext uri="{FF2B5EF4-FFF2-40B4-BE49-F238E27FC236}">
                <a16:creationId xmlns:a16="http://schemas.microsoft.com/office/drawing/2014/main" id="{36855792-00B4-43AA-B5AC-D38FC3AD35B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61717" y="1506429"/>
            <a:ext cx="4351338" cy="4351338"/>
          </a:xfrm>
          <a:prstGeom prst="rect">
            <a:avLst/>
          </a:prstGeom>
          <a:solidFill>
            <a:srgbClr val="FFFFFF"/>
          </a:solidFill>
        </p:spPr>
      </p:pic>
      <p:sp>
        <p:nvSpPr>
          <p:cNvPr id="5" name="TextBox 4">
            <a:extLst>
              <a:ext uri="{FF2B5EF4-FFF2-40B4-BE49-F238E27FC236}">
                <a16:creationId xmlns:a16="http://schemas.microsoft.com/office/drawing/2014/main" id="{D315F83A-1904-4EF8-B2F1-2F4D9D530AEA}"/>
              </a:ext>
            </a:extLst>
          </p:cNvPr>
          <p:cNvSpPr txBox="1"/>
          <p:nvPr/>
        </p:nvSpPr>
        <p:spPr>
          <a:xfrm>
            <a:off x="5827987" y="2427888"/>
            <a:ext cx="5470634" cy="267765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CA" sz="2800">
                <a:solidFill>
                  <a:schemeClr val="accent1">
                    <a:lumMod val="50000"/>
                  </a:schemeClr>
                </a:solidFill>
                <a:latin typeface="Open Sans" panose="020B0606030504020204"/>
              </a:rPr>
              <a:t>CCH – Events Nova Scotia</a:t>
            </a:r>
          </a:p>
          <a:p>
            <a:pPr marL="285750" indent="-285750">
              <a:buFont typeface="Arial" panose="020B0604020202020204" pitchFamily="34" charset="0"/>
              <a:buChar char="•"/>
            </a:pPr>
            <a:r>
              <a:rPr lang="en-CA" sz="2800">
                <a:solidFill>
                  <a:schemeClr val="accent1">
                    <a:lumMod val="50000"/>
                  </a:schemeClr>
                </a:solidFill>
                <a:latin typeface="Open Sans" panose="020B0606030504020204"/>
              </a:rPr>
              <a:t>Labour and Advanced Education</a:t>
            </a:r>
          </a:p>
          <a:p>
            <a:pPr marL="285750" indent="-285750">
              <a:buFont typeface="Arial" panose="020B0604020202020204" pitchFamily="34" charset="0"/>
              <a:buChar char="•"/>
            </a:pPr>
            <a:r>
              <a:rPr lang="en-CA" sz="2800">
                <a:solidFill>
                  <a:schemeClr val="accent1">
                    <a:lumMod val="50000"/>
                  </a:schemeClr>
                </a:solidFill>
                <a:latin typeface="Open Sans" panose="020B0606030504020204"/>
              </a:rPr>
              <a:t>Department of Environment and Climate Change</a:t>
            </a:r>
          </a:p>
          <a:p>
            <a:pPr marL="285750" indent="-285750">
              <a:buFont typeface="Arial" panose="020B0604020202020204" pitchFamily="34" charset="0"/>
              <a:buChar char="•"/>
            </a:pPr>
            <a:r>
              <a:rPr lang="en-CA" sz="2800">
                <a:solidFill>
                  <a:schemeClr val="accent1">
                    <a:lumMod val="50000"/>
                  </a:schemeClr>
                </a:solidFill>
                <a:latin typeface="Open Sans" panose="020B0606030504020204"/>
              </a:rPr>
              <a:t>Alcohol and Gaming</a:t>
            </a:r>
          </a:p>
        </p:txBody>
      </p:sp>
    </p:spTree>
    <p:extLst>
      <p:ext uri="{BB962C8B-B14F-4D97-AF65-F5344CB8AC3E}">
        <p14:creationId xmlns:p14="http://schemas.microsoft.com/office/powerpoint/2010/main" val="2601421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B62E8-DC15-4842-988C-3FCD09051783}"/>
              </a:ext>
            </a:extLst>
          </p:cNvPr>
          <p:cNvSpPr>
            <a:spLocks noGrp="1"/>
          </p:cNvSpPr>
          <p:nvPr>
            <p:ph type="title"/>
          </p:nvPr>
        </p:nvSpPr>
        <p:spPr/>
        <p:txBody>
          <a:bodyPr/>
          <a:lstStyle/>
          <a:p>
            <a:r>
              <a:rPr lang="en-CA">
                <a:solidFill>
                  <a:schemeClr val="accent1">
                    <a:lumMod val="50000"/>
                  </a:schemeClr>
                </a:solidFill>
              </a:rPr>
              <a:t>Current Situation</a:t>
            </a:r>
          </a:p>
        </p:txBody>
      </p:sp>
      <p:sp>
        <p:nvSpPr>
          <p:cNvPr id="3" name="Content Placeholder 2">
            <a:extLst>
              <a:ext uri="{FF2B5EF4-FFF2-40B4-BE49-F238E27FC236}">
                <a16:creationId xmlns:a16="http://schemas.microsoft.com/office/drawing/2014/main" id="{3D583617-AE0F-4A54-B01E-906B7048AE59}"/>
              </a:ext>
            </a:extLst>
          </p:cNvPr>
          <p:cNvSpPr>
            <a:spLocks noGrp="1"/>
          </p:cNvSpPr>
          <p:nvPr>
            <p:ph idx="1"/>
          </p:nvPr>
        </p:nvSpPr>
        <p:spPr>
          <a:xfrm>
            <a:off x="607828" y="1253331"/>
            <a:ext cx="10515600" cy="4351338"/>
          </a:xfrm>
        </p:spPr>
        <p:txBody>
          <a:bodyPr/>
          <a:lstStyle/>
          <a:p>
            <a:pPr marL="457200" marR="0" lvl="0" indent="-4064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kumimoji="0" lang="en-CA" sz="2800" b="0" i="0" u="none" strike="noStrike" kern="0" cap="none" spc="0" normalizeH="0" baseline="0" noProof="0">
                <a:ln>
                  <a:noFill/>
                </a:ln>
                <a:solidFill>
                  <a:srgbClr val="5B9BD5">
                    <a:lumMod val="50000"/>
                  </a:srgbClr>
                </a:solidFill>
                <a:effectLst/>
                <a:uLnTx/>
                <a:uFillTx/>
                <a:latin typeface="Roboto Light" panose="02000000000000000000"/>
                <a:cs typeface="Calibri"/>
                <a:sym typeface="Calibri"/>
              </a:rPr>
              <a:t>Events Nova Scotia focused on:</a:t>
            </a:r>
          </a:p>
          <a:p>
            <a:pPr lvl="1">
              <a:buClr>
                <a:srgbClr val="000000"/>
              </a:buClr>
              <a:defRPr/>
            </a:pPr>
            <a:r>
              <a:rPr kumimoji="0" lang="en-CA" sz="2400" b="0" i="0" u="none" strike="noStrike" kern="0" cap="none" spc="0" normalizeH="0" baseline="0" noProof="0">
                <a:ln>
                  <a:noFill/>
                </a:ln>
                <a:solidFill>
                  <a:srgbClr val="5B9BD5"/>
                </a:solidFill>
                <a:effectLst/>
                <a:uLnTx/>
                <a:uFillTx/>
                <a:latin typeface="Roboto Light" panose="02000000000000000000"/>
                <a:cs typeface="Calibri"/>
                <a:sym typeface="Calibri"/>
              </a:rPr>
              <a:t>Keeping existing events healthy and assisting</a:t>
            </a:r>
            <a:r>
              <a:rPr lang="en-CA">
                <a:solidFill>
                  <a:srgbClr val="5B9BD5"/>
                </a:solidFill>
                <a:latin typeface="Roboto Light" panose="02000000000000000000"/>
              </a:rPr>
              <a:t> with</a:t>
            </a:r>
            <a:r>
              <a:rPr kumimoji="0" lang="en-CA" sz="2400" b="0" i="0" u="none" strike="noStrike" kern="0" cap="none" spc="0" normalizeH="0" baseline="0" noProof="0">
                <a:ln>
                  <a:noFill/>
                </a:ln>
                <a:solidFill>
                  <a:srgbClr val="5B9BD5"/>
                </a:solidFill>
                <a:effectLst/>
                <a:uLnTx/>
                <a:uFillTx/>
                <a:latin typeface="Roboto Light" panose="02000000000000000000"/>
                <a:cs typeface="Calibri"/>
                <a:sym typeface="Calibri"/>
              </a:rPr>
              <a:t> </a:t>
            </a:r>
            <a:r>
              <a:rPr lang="en-CA">
                <a:solidFill>
                  <a:srgbClr val="5B9BD5"/>
                </a:solidFill>
                <a:latin typeface="Roboto Light" panose="02000000000000000000"/>
              </a:rPr>
              <a:t>pivoting/adapting</a:t>
            </a:r>
            <a:endParaRPr lang="en-CA" sz="2400" b="0" i="0" u="none" strike="noStrike" kern="0" cap="none" spc="0" normalizeH="0" baseline="0" noProof="0">
              <a:ln>
                <a:noFill/>
              </a:ln>
              <a:solidFill>
                <a:srgbClr val="5B9BD5"/>
              </a:solidFill>
              <a:effectLst/>
              <a:uLnTx/>
              <a:uFillTx/>
              <a:latin typeface="Roboto Light" panose="02000000000000000000"/>
              <a:cs typeface="Calibri"/>
            </a:endParaRPr>
          </a:p>
          <a:p>
            <a:pPr marL="914400" marR="0" lvl="1" indent="-381000" algn="l" defTabSz="914400" rtl="0" eaLnBrk="1" fontAlgn="auto" latinLnBrk="0" hangingPunct="1">
              <a:lnSpc>
                <a:spcPct val="90000"/>
              </a:lnSpc>
              <a:spcBef>
                <a:spcPts val="500"/>
              </a:spcBef>
              <a:spcAft>
                <a:spcPts val="0"/>
              </a:spcAft>
              <a:buClr>
                <a:srgbClr val="000000"/>
              </a:buClr>
              <a:buSzPts val="2400"/>
              <a:buFont typeface="Arial"/>
              <a:buChar char="•"/>
              <a:tabLst/>
              <a:defRPr/>
            </a:pPr>
            <a:r>
              <a:rPr kumimoji="0" lang="en-CA" sz="2400" b="0" i="0" u="none" strike="noStrike" kern="0" cap="none" spc="0" normalizeH="0" baseline="0" noProof="0">
                <a:ln>
                  <a:noFill/>
                </a:ln>
                <a:solidFill>
                  <a:srgbClr val="5B9BD5">
                    <a:lumMod val="50000"/>
                  </a:srgbClr>
                </a:solidFill>
                <a:effectLst/>
                <a:uLnTx/>
                <a:uFillTx/>
                <a:latin typeface="Roboto Light" panose="02000000000000000000"/>
                <a:cs typeface="Calibri"/>
                <a:sym typeface="Calibri"/>
              </a:rPr>
              <a:t>Investing in new event ideas that operate within the current health guidelines</a:t>
            </a:r>
          </a:p>
          <a:p>
            <a:pPr marL="914400" marR="0" lvl="1" indent="-381000" algn="l" defTabSz="914400" rtl="0" eaLnBrk="1" fontAlgn="auto" latinLnBrk="0" hangingPunct="1">
              <a:lnSpc>
                <a:spcPct val="90000"/>
              </a:lnSpc>
              <a:spcBef>
                <a:spcPts val="500"/>
              </a:spcBef>
              <a:spcAft>
                <a:spcPts val="0"/>
              </a:spcAft>
              <a:buClr>
                <a:srgbClr val="000000"/>
              </a:buClr>
              <a:buSzPts val="2400"/>
              <a:buFont typeface="Arial"/>
              <a:buChar char="•"/>
              <a:tabLst/>
              <a:defRPr/>
            </a:pPr>
            <a:r>
              <a:rPr kumimoji="0" lang="en-CA" sz="2400" b="0" i="0" u="none" strike="noStrike" kern="0" cap="none" spc="0" normalizeH="0" baseline="0" noProof="0">
                <a:ln>
                  <a:noFill/>
                </a:ln>
                <a:solidFill>
                  <a:srgbClr val="5B9BD5">
                    <a:lumMod val="50000"/>
                  </a:srgbClr>
                </a:solidFill>
                <a:effectLst/>
                <a:uLnTx/>
                <a:uFillTx/>
                <a:latin typeface="Roboto Light" panose="02000000000000000000"/>
                <a:cs typeface="Calibri"/>
                <a:sym typeface="Calibri"/>
              </a:rPr>
              <a:t>Communicate Guidelines and Build Confidence</a:t>
            </a:r>
          </a:p>
          <a:p>
            <a:endParaRPr lang="en-US">
              <a:solidFill>
                <a:schemeClr val="accent1">
                  <a:lumMod val="50000"/>
                </a:schemeClr>
              </a:solidFill>
            </a:endParaRPr>
          </a:p>
          <a:p>
            <a:r>
              <a:rPr lang="en-US">
                <a:solidFill>
                  <a:schemeClr val="accent1">
                    <a:lumMod val="50000"/>
                  </a:schemeClr>
                </a:solidFill>
              </a:rPr>
              <a:t>Sports practices, training/games, and arts/culture rehearsals and performances can have 75 people.</a:t>
            </a:r>
            <a:endParaRPr lang="en-CA">
              <a:solidFill>
                <a:schemeClr val="accent1">
                  <a:lumMod val="50000"/>
                </a:schemeClr>
              </a:solidFill>
            </a:endParaRPr>
          </a:p>
          <a:p>
            <a:r>
              <a:rPr lang="en-US">
                <a:solidFill>
                  <a:schemeClr val="accent1">
                    <a:lumMod val="50000"/>
                  </a:schemeClr>
                </a:solidFill>
              </a:rPr>
              <a:t>Malls, retail businesses &amp; fitness facilities can return to operating at 100 per cent of their capacity, with physical distancing.</a:t>
            </a:r>
            <a:endParaRPr lang="en-CA">
              <a:solidFill>
                <a:schemeClr val="accent1">
                  <a:lumMod val="50000"/>
                </a:schemeClr>
              </a:solidFill>
            </a:endParaRPr>
          </a:p>
          <a:p>
            <a:r>
              <a:rPr lang="en-CA">
                <a:solidFill>
                  <a:schemeClr val="accent1">
                    <a:lumMod val="50000"/>
                  </a:schemeClr>
                </a:solidFill>
              </a:rPr>
              <a:t>Newfoundland and Labrador border open – April 7</a:t>
            </a:r>
            <a:r>
              <a:rPr lang="en-CA" baseline="30000">
                <a:solidFill>
                  <a:schemeClr val="accent1">
                    <a:lumMod val="50000"/>
                  </a:schemeClr>
                </a:solidFill>
              </a:rPr>
              <a:t>th</a:t>
            </a:r>
            <a:r>
              <a:rPr lang="en-CA" dirty="0">
                <a:solidFill>
                  <a:schemeClr val="accent1">
                    <a:lumMod val="50000"/>
                  </a:schemeClr>
                </a:solidFill>
              </a:rPr>
              <a:t> </a:t>
            </a:r>
          </a:p>
          <a:p>
            <a:r>
              <a:rPr lang="en-CA">
                <a:solidFill>
                  <a:schemeClr val="accent1">
                    <a:lumMod val="50000"/>
                  </a:schemeClr>
                </a:solidFill>
              </a:rPr>
              <a:t>Atlantic Bubble reopen – April 19</a:t>
            </a:r>
            <a:r>
              <a:rPr lang="en-CA" baseline="30000">
                <a:solidFill>
                  <a:schemeClr val="accent1">
                    <a:lumMod val="50000"/>
                  </a:schemeClr>
                </a:solidFill>
              </a:rPr>
              <a:t>th</a:t>
            </a:r>
            <a:r>
              <a:rPr lang="en-CA" dirty="0">
                <a:solidFill>
                  <a:schemeClr val="accent1">
                    <a:lumMod val="50000"/>
                  </a:schemeClr>
                </a:solidFill>
              </a:rPr>
              <a:t> </a:t>
            </a:r>
            <a:r>
              <a:rPr lang="en-CA" sz="2000">
                <a:solidFill>
                  <a:schemeClr val="accent1">
                    <a:lumMod val="50000"/>
                  </a:schemeClr>
                </a:solidFill>
              </a:rPr>
              <a:t>(tentative)</a:t>
            </a:r>
          </a:p>
          <a:p>
            <a:endParaRPr lang="en-CA"/>
          </a:p>
          <a:p>
            <a:endParaRPr lang="en-CA"/>
          </a:p>
        </p:txBody>
      </p:sp>
    </p:spTree>
    <p:extLst>
      <p:ext uri="{BB962C8B-B14F-4D97-AF65-F5344CB8AC3E}">
        <p14:creationId xmlns:p14="http://schemas.microsoft.com/office/powerpoint/2010/main" val="3073019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53AEB-60FD-4B06-8B9C-A1022ED0427C}"/>
              </a:ext>
            </a:extLst>
          </p:cNvPr>
          <p:cNvSpPr>
            <a:spLocks noGrp="1"/>
          </p:cNvSpPr>
          <p:nvPr>
            <p:ph type="title"/>
          </p:nvPr>
        </p:nvSpPr>
        <p:spPr/>
        <p:txBody>
          <a:bodyPr/>
          <a:lstStyle/>
          <a:p>
            <a:r>
              <a:rPr lang="en-CA">
                <a:solidFill>
                  <a:schemeClr val="accent1">
                    <a:lumMod val="50000"/>
                  </a:schemeClr>
                </a:solidFill>
              </a:rPr>
              <a:t>Event Planning Process</a:t>
            </a:r>
          </a:p>
        </p:txBody>
      </p:sp>
      <p:pic>
        <p:nvPicPr>
          <p:cNvPr id="4" name="Content Placeholder 3">
            <a:extLst>
              <a:ext uri="{FF2B5EF4-FFF2-40B4-BE49-F238E27FC236}">
                <a16:creationId xmlns:a16="http://schemas.microsoft.com/office/drawing/2014/main" id="{B29C6FA6-E06C-44EF-875D-DEFC42640067}"/>
              </a:ext>
            </a:extLst>
          </p:cNvPr>
          <p:cNvPicPr>
            <a:picLocks noGrp="1" noChangeAspect="1"/>
          </p:cNvPicPr>
          <p:nvPr>
            <p:ph idx="1"/>
          </p:nvPr>
        </p:nvPicPr>
        <p:blipFill>
          <a:blip r:embed="rId2"/>
          <a:stretch>
            <a:fillRect/>
          </a:stretch>
        </p:blipFill>
        <p:spPr>
          <a:xfrm>
            <a:off x="607828" y="2094324"/>
            <a:ext cx="4526475" cy="2798242"/>
          </a:xfrm>
          <a:prstGeom prst="rect">
            <a:avLst/>
          </a:prstGeom>
        </p:spPr>
      </p:pic>
      <p:sp>
        <p:nvSpPr>
          <p:cNvPr id="5" name="TextBox 4">
            <a:extLst>
              <a:ext uri="{FF2B5EF4-FFF2-40B4-BE49-F238E27FC236}">
                <a16:creationId xmlns:a16="http://schemas.microsoft.com/office/drawing/2014/main" id="{649E7016-7FF9-46FC-B64F-F05C5486C848}"/>
              </a:ext>
            </a:extLst>
          </p:cNvPr>
          <p:cNvSpPr txBox="1"/>
          <p:nvPr/>
        </p:nvSpPr>
        <p:spPr>
          <a:xfrm>
            <a:off x="5675588" y="1560786"/>
            <a:ext cx="5537091" cy="5324535"/>
          </a:xfrm>
          <a:prstGeom prst="rect">
            <a:avLst/>
          </a:prstGeom>
          <a:noFill/>
        </p:spPr>
        <p:txBody>
          <a:bodyPr wrap="square" lIns="91440" tIns="45720" rIns="91440" bIns="45720" rtlCol="0" anchor="t">
            <a:spAutoFit/>
          </a:bodyPr>
          <a:lstStyle/>
          <a:p>
            <a:pPr marL="285750" indent="-285750">
              <a:buFont typeface="Arial"/>
              <a:buChar char="•"/>
            </a:pPr>
            <a:r>
              <a:rPr lang="en-CA" sz="2000"/>
              <a:t>Read the Public Health Act Order</a:t>
            </a:r>
            <a:endParaRPr lang="en-US" sz="2000">
              <a:cs typeface="Arial"/>
            </a:endParaRPr>
          </a:p>
          <a:p>
            <a:pPr marL="285750" indent="-285750">
              <a:buFont typeface="Arial"/>
              <a:buChar char="•"/>
            </a:pPr>
            <a:endParaRPr lang="en-CA" sz="2000">
              <a:cs typeface="Arial"/>
            </a:endParaRPr>
          </a:p>
          <a:p>
            <a:pPr marL="285750" indent="-285750">
              <a:buFont typeface="Arial"/>
              <a:buChar char="•"/>
            </a:pPr>
            <a:r>
              <a:rPr lang="en-CA" sz="2000"/>
              <a:t>Read the guidelines that best describe your activity</a:t>
            </a:r>
            <a:endParaRPr lang="en-CA" sz="2000">
              <a:cs typeface="Arial"/>
            </a:endParaRPr>
          </a:p>
          <a:p>
            <a:pPr marL="285750" indent="-285750">
              <a:buFont typeface="Arial"/>
              <a:buChar char="•"/>
            </a:pPr>
            <a:endParaRPr lang="en-CA" sz="2000">
              <a:cs typeface="Arial"/>
            </a:endParaRPr>
          </a:p>
          <a:p>
            <a:pPr marL="285750" indent="-285750">
              <a:buFont typeface="Arial"/>
              <a:buChar char="•"/>
            </a:pPr>
            <a:r>
              <a:rPr lang="en-CA" sz="2000"/>
              <a:t>If you are within the public health restrictions – build a plan and have it ready for compliance</a:t>
            </a:r>
            <a:endParaRPr lang="en-CA" sz="2000">
              <a:cs typeface="Arial"/>
            </a:endParaRPr>
          </a:p>
          <a:p>
            <a:pPr marL="285750" indent="-285750">
              <a:buFont typeface="Arial"/>
              <a:buChar char="•"/>
            </a:pPr>
            <a:endParaRPr lang="en-CA" sz="2000">
              <a:cs typeface="Arial"/>
            </a:endParaRPr>
          </a:p>
          <a:p>
            <a:pPr marL="285750" indent="-285750">
              <a:buFont typeface="Arial"/>
              <a:buChar char="•"/>
            </a:pPr>
            <a:r>
              <a:rPr lang="en-CA" sz="2000"/>
              <a:t>If you are operating zones or cohorts, build a plan and notify </a:t>
            </a:r>
            <a:r>
              <a:rPr lang="en-CA" sz="2000">
                <a:hlinkClick r:id="rId3"/>
              </a:rPr>
              <a:t>NSEconomy@novascotia.ca</a:t>
            </a:r>
            <a:endParaRPr lang="en-CA" sz="2000">
              <a:cs typeface="Arial"/>
            </a:endParaRPr>
          </a:p>
          <a:p>
            <a:pPr marL="285750" indent="-285750">
              <a:buFont typeface="Arial"/>
              <a:buChar char="•"/>
            </a:pPr>
            <a:endParaRPr lang="en-CA" sz="2000">
              <a:cs typeface="Arial"/>
            </a:endParaRPr>
          </a:p>
          <a:p>
            <a:pPr marL="285750" indent="-285750">
              <a:buFont typeface="Arial"/>
              <a:buChar char="•"/>
            </a:pPr>
            <a:r>
              <a:rPr lang="en-CA" sz="2000"/>
              <a:t>If your event is international, operating outside the current restrictions – call us.</a:t>
            </a:r>
            <a:endParaRPr lang="en-CA" sz="2000">
              <a:cs typeface="Arial"/>
            </a:endParaRPr>
          </a:p>
          <a:p>
            <a:pPr marL="285750" indent="-285750">
              <a:buFont typeface="Arial"/>
              <a:buChar char="•"/>
            </a:pPr>
            <a:endParaRPr lang="en-CA" sz="2000">
              <a:cs typeface="Arial"/>
            </a:endParaRPr>
          </a:p>
          <a:p>
            <a:pPr marL="285750" indent="-285750">
              <a:buFont typeface="Arial"/>
              <a:buChar char="•"/>
            </a:pPr>
            <a:r>
              <a:rPr lang="en-CA" sz="2000"/>
              <a:t>Ask questions – we’re here to help</a:t>
            </a:r>
            <a:endParaRPr lang="en-CA" sz="2000">
              <a:cs typeface="Arial"/>
            </a:endParaRPr>
          </a:p>
          <a:p>
            <a:endParaRPr lang="en-CA" sz="2000">
              <a:cs typeface="Arial"/>
            </a:endParaRPr>
          </a:p>
        </p:txBody>
      </p:sp>
    </p:spTree>
    <p:extLst>
      <p:ext uri="{BB962C8B-B14F-4D97-AF65-F5344CB8AC3E}">
        <p14:creationId xmlns:p14="http://schemas.microsoft.com/office/powerpoint/2010/main" val="3625670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A9FAD-44CD-4252-A352-922707F1AF83}"/>
              </a:ext>
            </a:extLst>
          </p:cNvPr>
          <p:cNvSpPr>
            <a:spLocks noGrp="1"/>
          </p:cNvSpPr>
          <p:nvPr>
            <p:ph type="title"/>
          </p:nvPr>
        </p:nvSpPr>
        <p:spPr/>
        <p:txBody>
          <a:bodyPr/>
          <a:lstStyle/>
          <a:p>
            <a:r>
              <a:rPr lang="en-US"/>
              <a:t>Links to Documents </a:t>
            </a:r>
          </a:p>
        </p:txBody>
      </p:sp>
      <p:sp>
        <p:nvSpPr>
          <p:cNvPr id="3" name="Content Placeholder 2">
            <a:extLst>
              <a:ext uri="{FF2B5EF4-FFF2-40B4-BE49-F238E27FC236}">
                <a16:creationId xmlns:a16="http://schemas.microsoft.com/office/drawing/2014/main" id="{42745D63-4729-4CE1-9070-2FD92CE35F77}"/>
              </a:ext>
            </a:extLst>
          </p:cNvPr>
          <p:cNvSpPr>
            <a:spLocks noGrp="1"/>
          </p:cNvSpPr>
          <p:nvPr>
            <p:ph idx="1"/>
          </p:nvPr>
        </p:nvSpPr>
        <p:spPr/>
        <p:txBody>
          <a:bodyPr/>
          <a:lstStyle/>
          <a:p>
            <a:pPr marL="50800" indent="0">
              <a:buNone/>
            </a:pPr>
            <a:r>
              <a:rPr lang="en-US"/>
              <a:t>Public Health Order:</a:t>
            </a:r>
          </a:p>
          <a:p>
            <a:pPr marL="50800" indent="0">
              <a:buNone/>
            </a:pPr>
            <a:r>
              <a:rPr lang="en-US">
                <a:hlinkClick r:id="rId2"/>
              </a:rPr>
              <a:t>https://novascotia.ca/coronavirus/docs/health-protection-act-order-by-the-medical-officer-of-health.pdf</a:t>
            </a:r>
            <a:endParaRPr lang="en-US"/>
          </a:p>
          <a:p>
            <a:endParaRPr lang="en-US"/>
          </a:p>
          <a:p>
            <a:pPr marL="50800" indent="0">
              <a:buNone/>
            </a:pPr>
            <a:r>
              <a:rPr lang="en-US"/>
              <a:t>Event &amp; Venue Guidelines </a:t>
            </a:r>
          </a:p>
          <a:p>
            <a:pPr marL="50800" indent="0">
              <a:buNone/>
            </a:pPr>
            <a:r>
              <a:rPr lang="en-US">
                <a:hlinkClick r:id="rId3"/>
              </a:rPr>
              <a:t>https://novascotia.ca/coronavirus/resources/</a:t>
            </a:r>
            <a:endParaRPr lang="en-US"/>
          </a:p>
        </p:txBody>
      </p:sp>
    </p:spTree>
    <p:extLst>
      <p:ext uri="{BB962C8B-B14F-4D97-AF65-F5344CB8AC3E}">
        <p14:creationId xmlns:p14="http://schemas.microsoft.com/office/powerpoint/2010/main" val="1964124331"/>
      </p:ext>
    </p:extLst>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0D86BA82EF8CC49A3FC0A3D3B1EA2AA" ma:contentTypeVersion="10" ma:contentTypeDescription="Create a new document." ma:contentTypeScope="" ma:versionID="0ad28b0b1676a6578e527c35972460f3">
  <xsd:schema xmlns:xsd="http://www.w3.org/2001/XMLSchema" xmlns:xs="http://www.w3.org/2001/XMLSchema" xmlns:p="http://schemas.microsoft.com/office/2006/metadata/properties" xmlns:ns2="9682470f-fc8f-4697-8bfb-e71d1e65df74" xmlns:ns3="5552fa19-dce9-4857-88a3-9c5a5b7d0cb3" targetNamespace="http://schemas.microsoft.com/office/2006/metadata/properties" ma:root="true" ma:fieldsID="877dbf485bc83fb628a855fa48b4fd37" ns2:_="" ns3:_="">
    <xsd:import namespace="9682470f-fc8f-4697-8bfb-e71d1e65df74"/>
    <xsd:import namespace="5552fa19-dce9-4857-88a3-9c5a5b7d0cb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82470f-fc8f-4697-8bfb-e71d1e65df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52fa19-dce9-4857-88a3-9c5a5b7d0cb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F0FFE0-163D-4360-90D1-365E392DC3F6}">
  <ds:schemaRefs>
    <ds:schemaRef ds:uri="http://schemas.microsoft.com/sharepoint/v3/contenttype/forms"/>
  </ds:schemaRefs>
</ds:datastoreItem>
</file>

<file path=customXml/itemProps2.xml><?xml version="1.0" encoding="utf-8"?>
<ds:datastoreItem xmlns:ds="http://schemas.openxmlformats.org/officeDocument/2006/customXml" ds:itemID="{CA1E003C-2DF4-4741-B1B5-2FB561FB2A44}">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8259793-8D8F-4242-BE1C-15AC8293B117}">
  <ds:schemaRefs>
    <ds:schemaRef ds:uri="5552fa19-dce9-4857-88a3-9c5a5b7d0cb3"/>
    <ds:schemaRef ds:uri="9682470f-fc8f-4697-8bfb-e71d1e65df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21</Slides>
  <Notes>2</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1_Office Theme</vt:lpstr>
      <vt:lpstr>COVID-19 Safe Event Planning </vt:lpstr>
      <vt:lpstr>Agenda </vt:lpstr>
      <vt:lpstr>Session Overview</vt:lpstr>
      <vt:lpstr>About Us!</vt:lpstr>
      <vt:lpstr>NOVA SCOTIA EVENT STRATEGY   Goal  and  Supporting Pillars</vt:lpstr>
      <vt:lpstr>Covid-19 Event Planning</vt:lpstr>
      <vt:lpstr>Current Situation</vt:lpstr>
      <vt:lpstr>Event Planning Process</vt:lpstr>
      <vt:lpstr>Links to Documents </vt:lpstr>
      <vt:lpstr>What we heard last time? </vt:lpstr>
      <vt:lpstr>Confidence </vt:lpstr>
      <vt:lpstr>Approvals &amp; Compliance</vt:lpstr>
      <vt:lpstr>Weddings</vt:lpstr>
      <vt:lpstr>Taskforce Partners</vt:lpstr>
      <vt:lpstr>Labour &amp; Advanced Education</vt:lpstr>
      <vt:lpstr>Environment and Climate Change – Environmental Health &amp; Food Safety </vt:lpstr>
      <vt:lpstr>Alcohol, Gaming, Fuel &amp; Tobacco Division Service Nova Scotia</vt:lpstr>
      <vt:lpstr>Next Sessions</vt:lpstr>
      <vt:lpstr>Thank you! Questions?</vt:lpstr>
      <vt:lpstr>Discussion</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Safe Event Planning</dc:title>
  <dc:creator>Alderson, Neal T</dc:creator>
  <cp:revision>7</cp:revision>
  <dcterms:created xsi:type="dcterms:W3CDTF">2021-03-14T01:14:29Z</dcterms:created>
  <dcterms:modified xsi:type="dcterms:W3CDTF">2021-04-08T17:39:41Z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0x010100C0D86BA82EF8CC49A3FC0A3D3B1EA2AA</vt:lpwstr>
  </property>
</Properties>
</file>